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38"/>
  </p:notesMasterIdLst>
  <p:sldIdLst>
    <p:sldId id="349" r:id="rId2"/>
    <p:sldId id="350" r:id="rId3"/>
    <p:sldId id="351" r:id="rId4"/>
    <p:sldId id="352" r:id="rId5"/>
    <p:sldId id="353" r:id="rId6"/>
    <p:sldId id="354" r:id="rId7"/>
    <p:sldId id="355" r:id="rId8"/>
    <p:sldId id="361" r:id="rId9"/>
    <p:sldId id="362" r:id="rId10"/>
    <p:sldId id="363" r:id="rId11"/>
    <p:sldId id="374" r:id="rId12"/>
    <p:sldId id="375" r:id="rId13"/>
    <p:sldId id="376" r:id="rId14"/>
    <p:sldId id="378" r:id="rId15"/>
    <p:sldId id="413" r:id="rId16"/>
    <p:sldId id="383" r:id="rId17"/>
    <p:sldId id="384" r:id="rId18"/>
    <p:sldId id="385" r:id="rId19"/>
    <p:sldId id="386" r:id="rId20"/>
    <p:sldId id="387" r:id="rId21"/>
    <p:sldId id="388" r:id="rId22"/>
    <p:sldId id="389" r:id="rId23"/>
    <p:sldId id="390" r:id="rId24"/>
    <p:sldId id="391" r:id="rId25"/>
    <p:sldId id="393" r:id="rId26"/>
    <p:sldId id="394" r:id="rId27"/>
    <p:sldId id="396" r:id="rId28"/>
    <p:sldId id="399" r:id="rId29"/>
    <p:sldId id="400" r:id="rId30"/>
    <p:sldId id="418" r:id="rId31"/>
    <p:sldId id="419" r:id="rId32"/>
    <p:sldId id="420" r:id="rId33"/>
    <p:sldId id="416" r:id="rId34"/>
    <p:sldId id="414" r:id="rId35"/>
    <p:sldId id="415" r:id="rId36"/>
    <p:sldId id="417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FFCCFF"/>
    <a:srgbClr val="FBDAD1"/>
    <a:srgbClr val="ECEC0C"/>
    <a:srgbClr val="645A9E"/>
    <a:srgbClr val="CC99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019"/>
    <p:restoredTop sz="94620"/>
  </p:normalViewPr>
  <p:slideViewPr>
    <p:cSldViewPr>
      <p:cViewPr varScale="1">
        <p:scale>
          <a:sx n="89" d="100"/>
          <a:sy n="89" d="100"/>
        </p:scale>
        <p:origin x="176" y="3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BC3ABD5-6546-46A9-B33F-F3AD7FB90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9617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7C0B18-0AD6-4996-BA59-F64987E598EE}" type="slidenum">
              <a:rPr lang="en-US" altLang="en-US" smtClean="0">
                <a:cs typeface="Arial" charset="0"/>
              </a:rPr>
              <a:pPr/>
              <a:t>21</a:t>
            </a:fld>
            <a:endParaRPr lang="en-US" alt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560F1-A213-4A3A-966B-0D87525DDD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A9709-59D5-4278-A7CF-3DAB261A17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70D41-F821-46D5-851A-17A1040725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20E6F-3159-455D-8F8A-CD59910ED1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>
              <a:defRPr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61111C50-8674-485A-BF5F-0ABF4B4BF2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Aria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www.google.rs/url?sa=i&amp;rct=j&amp;q=&amp;esrc=s&amp;source=images&amp;cd=&amp;cad=rja&amp;uact=8&amp;ved=2ahUKEwil97jp7ZvcAhVHyKQKHRrLBP8QjRx6BAgBEAU&amp;url=http://www.stephsnature.com/lifescience/ribosomes.htm&amp;psig=AOvVaw0nPMTuanSa5RFaVrNCiYLI&amp;ust=1531563410698701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hyperlink" Target="https://www.google.rs/url?sa=i&amp;rct=j&amp;q=&amp;esrc=s&amp;source=images&amp;cd=&amp;cad=rja&amp;uact=8&amp;ved=2ahUKEwi0rObQ7pvcAhWNDewKHbQGCO8QjRx6BAgBEAU&amp;url=https://www.dreamstime.com/illustration/ribosomes.html&amp;psig=AOvVaw0nPMTuanSa5RFaVrNCiYLI&amp;ust=1531563410698701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www.google.rs/url?sa=i&amp;rct=j&amp;q=&amp;esrc=s&amp;source=images&amp;cd=&amp;cad=rja&amp;uact=8&amp;ved=2ahUKEwitxuzJ75vcAhUpIMUKHZsVDyAQjRx6BAgBEAU&amp;url=http://svet-biologije.com/biologija/biologija-celije/biljna-celija/citoplazmaticne-organele/biljna-celijacitoplazmaticne-organeleendoplazmaticni-retikulum/&amp;psig=AOvVaw1toEPIn9L3c3TdHb0sVU7C&amp;ust=1531564139538147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www.google.rs/url?sa=i&amp;rct=j&amp;q=&amp;esrc=s&amp;source=images&amp;cd=&amp;cad=rja&amp;uact=8&amp;ved=2ahUKEwjWibCh7ZvcAhVIzqQKHYOtA3UQjRx6BAgBEAU&amp;url=https://igdr.univ-rennes1.fr/en/news/studying-origins-leukemia-observing-ribosome-assembly&amp;psig=AOvVaw0nPMTuanSa5RFaVrNCiYLI&amp;ust=1531563410698701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rds.yahoo.com/_ylt=A0WTbx_HEatM_nwAhjiJzbkF;_ylu=X3oDMTBybG1xaTBsBHBvcwMxNTcEc2VjA3NyBHZ0aWQDSTEyNl83Ng--/SIG=1kj1uovo8/EXP=1286366023/**http:/images.search.yahoo.com/images/view?back=http%3A%2F%2Fimages.search.yahoo.com%2Fsearch%2Fimages%3Fp%3Dribosome%26b%3D148%26ni%3D21%26ei%3Dutf-8%26y%3DSearch%26xargs%3D0%26pstart%3D1%26fr%3Dyfp-t-701&amp;w=640&amp;h=480&amp;imgurl=vcell.ndsu.nodak.edu%2Fanimations%2Ftranslation%2FStills%2F2205.jpg&amp;rurl=http%3A%2F%2Fvcell.ndsu.nodak.edu%2Fanimations%2Ftranslation%2Ftermination.htm&amp;size=47KB&amp;name=...+and+leaves+t...&amp;p=ribosome&amp;oid=ac8c486e3d3a83374fc55b19e99fdd5a&amp;fr2=&amp;no=157&amp;tt=18600&amp;b=148&amp;ni=21&amp;sigr=12208dorn&amp;sigi=11r81ka5r&amp;sigb=13jm5i4op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s://www.google.rs/url?sa=i&amp;rct=j&amp;q=&amp;esrc=s&amp;source=images&amp;cd=&amp;cad=rja&amp;uact=8&amp;ved=2ahUKEwiqsbr975vcAhVE-6QKHVyqCl8QjRx6BAgBEAU&amp;url=https://www.parishealingarts.com/migraines-nutrients-mitochondria-methylation/&amp;psig=AOvVaw2kGGF0h_K9E_1nWjPeMVN-&amp;ust=1531564334186153" TargetMode="Externa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www.google.rs/url?sa=i&amp;rct=j&amp;q=&amp;esrc=s&amp;source=images&amp;cd=&amp;cad=rja&amp;uact=8&amp;ved=2ahUKEwiEmqXT8JvcAhWD-aQKHQltD2kQjRx6BAgBEAU&amp;url=https://fitnessvolt.com/21373/the-mighty-mitochondria/&amp;psig=AOvVaw2kGGF0h_K9E_1nWjPeMVN-&amp;ust=1531564334186153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www.google.rs/url?sa=i&amp;rct=j&amp;q=&amp;esrc=s&amp;source=images&amp;cd=&amp;cad=rja&amp;uact=8&amp;ved=2ahUKEwjajrHT8ZvcAhVE-6QKHVyqCl8QjRx6BAgBEAU&amp;url=http://www.daviddarling.info/encyclopedia/L/lysosome.html&amp;psig=AOvVaw1Y55Srl1RpNG3GkIHZTPNg&amp;ust=1531564782764269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hyperlink" Target="https://www.google.rs/url?sa=i&amp;rct=j&amp;q=&amp;esrc=s&amp;source=images&amp;cd=&amp;cad=rja&amp;uact=8&amp;ved=2ahUKEwjkjuSA8pvcAhXGGewKHWOgAnMQjRx6BAgBEAU&amp;url=http://plantcellbiology.masters.grkraj.org/html/Plant_Cellular_Structures6-Lysosomes.htm&amp;psig=AOvVaw1Y55Srl1RpNG3GkIHZTPNg&amp;ust=1531564782764269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s://www.google.rs/url?sa=i&amp;rct=j&amp;q=&amp;esrc=s&amp;source=images&amp;cd=&amp;cad=rja&amp;uact=8&amp;ved=2ahUKEwishKjF8pvcAhWS66QKHeaYCXAQjRx6BAgBEAU&amp;url=http://www.biozoomer.com/2016/12/lysosomes-structure-functions.html&amp;psig=AOvVaw1Y55Srl1RpNG3GkIHZTPNg&amp;ust=1531564782764269" TargetMode="Externa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s://www.google.rs/url?sa=i&amp;rct=j&amp;q=&amp;esrc=s&amp;source=images&amp;cd=&amp;cad=rja&amp;uact=8&amp;ved=2ahUKEwicyref85vcAhXKsKQKHX2JCFMQjRx6BAgBEAU&amp;url=https://sites.google.com/site/apbiologycellorganelles/organelles/peroxisome&amp;psig=AOvVaw2RqFJ09vrKG-JM8OvzU7vA&amp;ust=1531565146578914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hyperlink" Target="https://www.google.rs/url?sa=i&amp;rct=j&amp;q=&amp;esrc=s&amp;source=images&amp;cd=&amp;ved=2ahUKEwi6qdn0-JvcAhVN46QKHQoPB3EQjRx6BAgBEAU&amp;url=https://www.cell.com/current-biology/abstract/S0960-9822(17)30223-3&amp;psig=AOvVaw0C6RgOhJJ_eKMYQ3X6xaIm&amp;ust=1531566751724891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s://www.google.rs/url?sa=i&amp;rct=j&amp;q=&amp;esrc=s&amp;source=images&amp;cd=&amp;cad=rja&amp;uact=8&amp;ved=2ahUKEwid04qf9pvcAhXSDuwKHRa8AQIQjRx6BAgBEAU&amp;url=https://classroomclipart.com/clipart-view/Clipart/Science/cytoskeleton-cell-membrane-clipart_jpg.htm&amp;psig=AOvVaw3Tsi8VmPT8yCivKq93Yd55&amp;ust=1531565964726421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s://www.google.rs/url?sa=i&amp;rct=j&amp;q=&amp;esrc=s&amp;source=images&amp;cd=&amp;cad=rja&amp;uact=8&amp;ved=2ahUKEwjY4v6B95vcAhUHsaQKHUm-DhgQjRx6BAgBEAU&amp;url=https://biologydictionary.net/role-centrioles-play-cell-division/&amp;psig=AOvVaw0p19LB6u8KjERWnlO4Jw5c&amp;ust=1531566238012692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hyperlink" Target="https://www.google.rs/url?sa=i&amp;rct=j&amp;q=&amp;esrc=s&amp;source=images&amp;cd=&amp;cad=rja&amp;uact=8&amp;ved=2ahUKEwjMjYWj95vcAhXkMewKHc7KAX4QjRx6BAgBEAU&amp;url=http://cronodon.com/BioTech/centrosome.html&amp;psig=AOvVaw0p19LB6u8KjERWnlO4Jw5c&amp;ust=1531566238012692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hyperlink" Target="https://www.google.rs/url?sa=i&amp;rct=j&amp;q=&amp;esrc=s&amp;source=images&amp;cd=&amp;cad=rja&amp;uact=8&amp;ved=2ahUKEwjEpM3d-5vcAhXuN-wKHWeaDPEQjRx6BAgBEAU&amp;url=http://biologicalexceptions.blogspot.com/2017/12/its-plant-world-were-just-living-in-it.html&amp;psig=AOvVaw3TNf9wmR-RmLRLuwa4FLX4&amp;ust=1531567344925616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jpeg"/><Relationship Id="rId7" Type="http://schemas.openxmlformats.org/officeDocument/2006/relationships/hyperlink" Target="http://rds.yahoo.com/_ylt=A0PDoS40xZlMIVUAwNWjzbkF/SIG=12reqjoji/EXP=1285232308/**http:/preuniversity.grkraj.org/html/2_CELL_DIVISION_files/image001.jpg" TargetMode="External"/><Relationship Id="rId2" Type="http://schemas.openxmlformats.org/officeDocument/2006/relationships/hyperlink" Target="http://rds.yahoo.com/_ylt=A0WTefSHx5lM0noAm5CjzbkF/SIG=12pg8e9h0/EXP=1285232903/**http:/blog.savcds.org/swanson/files/2009/10/Epidermal-Cell-onion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10" Type="http://schemas.openxmlformats.org/officeDocument/2006/relationships/image" Target="../media/image10.jpeg"/><Relationship Id="rId4" Type="http://schemas.openxmlformats.org/officeDocument/2006/relationships/image" Target="../media/image6.jpeg"/><Relationship Id="rId9" Type="http://schemas.openxmlformats.org/officeDocument/2006/relationships/hyperlink" Target="http://rds.yahoo.com/_ylt=A0WTefNIy5lMBRcAJeyjzbkF/SIG=135lvoair/EXP=1285233864/**http:/www.institut-rosell-lallemand.com/uploads/images/souches/boulardii_big.jp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68313" y="908050"/>
            <a:ext cx="6400800" cy="230505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4000" b="1" dirty="0">
                <a:solidFill>
                  <a:schemeClr val="bg1"/>
                </a:solidFill>
                <a:latin typeface="Constantia" pitchFamily="18" charset="0"/>
              </a:rPr>
              <a:t>Organization of prokaryotic and eukaryotic cells - cell organelles</a:t>
            </a:r>
            <a:endParaRPr lang="en-US" altLang="en-US" sz="37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6147" name="Picture 5" descr="Animal-Ce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6638" y="2997200"/>
            <a:ext cx="4232275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/>
            <a:r>
              <a:rPr lang="en-GB" altLang="en-US" b="1" dirty="0">
                <a:solidFill>
                  <a:schemeClr val="bg1"/>
                </a:solidFill>
                <a:latin typeface="Constantia" pitchFamily="18" charset="0"/>
              </a:rPr>
              <a:t>Eukaryotic cell</a:t>
            </a:r>
            <a:endParaRPr lang="en-US" altLang="en-US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1748" name="Rectangle 4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marL="533400" indent="-533400" eaLnBrk="1" hangingPunct="1">
              <a:defRPr/>
            </a:pPr>
            <a:r>
              <a:rPr lang="en-GB" altLang="en-US" sz="2400" b="1" dirty="0">
                <a:solidFill>
                  <a:schemeClr val="bg1"/>
                </a:solidFill>
                <a:latin typeface="Constantia" panose="02030602050306030303" pitchFamily="18" charset="0"/>
              </a:rPr>
              <a:t>The basic structural unit of unicellular and multicellular eukaryotes</a:t>
            </a:r>
          </a:p>
          <a:p>
            <a:pPr marL="533400" indent="-533400" eaLnBrk="1" hangingPunct="1">
              <a:defRPr/>
            </a:pPr>
            <a:endParaRPr lang="en-GB" alt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0" indent="0" eaLnBrk="1" hangingPunct="1">
              <a:buNone/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Has 3 components:</a:t>
            </a:r>
          </a:p>
          <a:p>
            <a:pPr marL="533400" indent="-533400" eaLnBrk="1" hangingPunct="1"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cell membrane</a:t>
            </a:r>
          </a:p>
          <a:p>
            <a:pPr marL="533400" indent="-533400" eaLnBrk="1" hangingPunct="1"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nucleus</a:t>
            </a:r>
          </a:p>
          <a:p>
            <a:pPr marL="533400" indent="-533400" eaLnBrk="1" hangingPunct="1"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cytoplasm with numerous organelles</a:t>
            </a:r>
            <a:endParaRPr lang="en-US" alt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15364" name="Picture 7" descr="EukaryoticCe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057400"/>
            <a:ext cx="3998913" cy="3998913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</p:pic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5410200" y="5638800"/>
            <a:ext cx="2514600" cy="369332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RS" altLang="en-US" dirty="0" err="1">
                <a:solidFill>
                  <a:srgbClr val="CC0066"/>
                </a:solidFill>
                <a:latin typeface="Arial Black" pitchFamily="34" charset="0"/>
              </a:rPr>
              <a:t>Eukaryotic</a:t>
            </a:r>
            <a:r>
              <a:rPr lang="sr-Latn-RS" altLang="en-US" dirty="0">
                <a:solidFill>
                  <a:srgbClr val="CC0066"/>
                </a:solidFill>
                <a:latin typeface="Arial Black" pitchFamily="34" charset="0"/>
              </a:rPr>
              <a:t> </a:t>
            </a:r>
            <a:r>
              <a:rPr lang="sr-Latn-RS" altLang="en-US" dirty="0" err="1">
                <a:solidFill>
                  <a:srgbClr val="CC0066"/>
                </a:solidFill>
                <a:latin typeface="Arial Black" pitchFamily="34" charset="0"/>
              </a:rPr>
              <a:t>cell</a:t>
            </a:r>
            <a:endParaRPr lang="en-US" altLang="en-US" dirty="0">
              <a:solidFill>
                <a:srgbClr val="CC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/>
            <a:r>
              <a:rPr lang="en-GB" altLang="en-US" sz="5400" b="1" dirty="0">
                <a:solidFill>
                  <a:schemeClr val="bg1"/>
                </a:solidFill>
                <a:latin typeface="Constantia" pitchFamily="18" charset="0"/>
              </a:rPr>
              <a:t>CYTOPLASM</a:t>
            </a:r>
            <a:endParaRPr lang="en-US" altLang="en-US" sz="54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53251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Fills the interior of the cell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en-GB" altLang="en-US" sz="28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GB" altLang="en-US" sz="2800" b="1" dirty="0">
                <a:solidFill>
                  <a:srgbClr val="0000FF"/>
                </a:solidFill>
                <a:latin typeface="Constantia" panose="02030602050306030303" pitchFamily="18" charset="0"/>
              </a:rPr>
              <a:t>Cytosol</a:t>
            </a: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 - part of the cytoplasm where organelles are located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en-GB" altLang="en-US" sz="28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GB" altLang="en-US" sz="2800" b="1" dirty="0">
                <a:solidFill>
                  <a:srgbClr val="C00000"/>
                </a:solidFill>
                <a:latin typeface="Constantia" panose="02030602050306030303" pitchFamily="18" charset="0"/>
              </a:rPr>
              <a:t>CYTOSOL + ORGANELLES = CYTOPLASM</a:t>
            </a:r>
            <a:endParaRPr lang="en-US" altLang="en-US" sz="2800" b="1" dirty="0">
              <a:solidFill>
                <a:srgbClr val="C00000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sr-Cyrl-CS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 </a:t>
            </a:r>
            <a:r>
              <a:rPr lang="en-GB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CELL ORGANELLES IN A EUKARYOTIC CELL</a:t>
            </a:r>
            <a:endParaRPr lang="en-US" altLang="en-US" sz="72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>
              <a:defRPr/>
            </a:pP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50179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Constantia" pitchFamily="18" charset="0"/>
            </a:endParaRPr>
          </a:p>
        </p:txBody>
      </p:sp>
      <p:pic>
        <p:nvPicPr>
          <p:cNvPr id="18436" name="Picture 5" descr="85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19088"/>
            <a:ext cx="8437563" cy="6538912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/>
            <a:r>
              <a:rPr lang="sr-Latn-RS" altLang="en-US" b="1" dirty="0">
                <a:solidFill>
                  <a:schemeClr val="bg1"/>
                </a:solidFill>
                <a:latin typeface="Constantia" pitchFamily="18" charset="0"/>
              </a:rPr>
              <a:t>Human </a:t>
            </a:r>
            <a:r>
              <a:rPr lang="sr-Latn-RS" altLang="en-US" b="1" dirty="0" err="1">
                <a:solidFill>
                  <a:schemeClr val="bg1"/>
                </a:solidFill>
                <a:latin typeface="Constantia" pitchFamily="18" charset="0"/>
              </a:rPr>
              <a:t>cell</a:t>
            </a:r>
            <a:endParaRPr lang="en-US" altLang="en-US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19459" name="Picture 5" descr="cell"/>
          <p:cNvPicPr>
            <a:picLocks noChangeAspect="1" noChangeArrowheads="1"/>
          </p:cNvPicPr>
          <p:nvPr/>
        </p:nvPicPr>
        <p:blipFill>
          <a:blip r:embed="rId2" cstate="print"/>
          <a:srcRect t="12402"/>
          <a:stretch>
            <a:fillRect/>
          </a:stretch>
        </p:blipFill>
        <p:spPr bwMode="auto">
          <a:xfrm>
            <a:off x="914400" y="1676400"/>
            <a:ext cx="7011988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/>
            <a:r>
              <a:rPr lang="en-US" altLang="en-US" b="1" dirty="0">
                <a:solidFill>
                  <a:schemeClr val="bg1"/>
                </a:solidFill>
                <a:latin typeface="Constantia" pitchFamily="18" charset="0"/>
              </a:rPr>
              <a:t>Plant cell</a:t>
            </a:r>
          </a:p>
        </p:txBody>
      </p:sp>
      <p:pic>
        <p:nvPicPr>
          <p:cNvPr id="1026" name="Picture 2" descr="What is a Plant Cell? | Twinkl Teaching Wiki - Twinkl">
            <a:extLst>
              <a:ext uri="{FF2B5EF4-FFF2-40B4-BE49-F238E27FC236}">
                <a16:creationId xmlns:a16="http://schemas.microsoft.com/office/drawing/2014/main" id="{0506AB10-75A4-44D3-B5F0-4BEF82A2B4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28"/>
          <a:stretch/>
        </p:blipFill>
        <p:spPr bwMode="auto">
          <a:xfrm>
            <a:off x="571500" y="2204864"/>
            <a:ext cx="8001000" cy="4271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ER-granulirani i agranuliran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7188" y="960438"/>
            <a:ext cx="4221162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476375" y="63500"/>
            <a:ext cx="5832475" cy="346075"/>
          </a:xfrm>
          <a:prstGeom prst="rect">
            <a:avLst/>
          </a:prstGeom>
          <a:solidFill>
            <a:schemeClr val="tx1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600" b="1" dirty="0">
                <a:solidFill>
                  <a:srgbClr val="CC0066"/>
                </a:solidFill>
                <a:latin typeface="Constantia" pitchFamily="18" charset="0"/>
              </a:rPr>
              <a:t>Endoplasmic reticulum - ER</a:t>
            </a:r>
            <a:endParaRPr lang="en-US" altLang="en-US" sz="1200" b="1" dirty="0">
              <a:solidFill>
                <a:srgbClr val="CC0066"/>
              </a:solidFill>
              <a:latin typeface="Constantia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4775" y="593725"/>
            <a:ext cx="3771900" cy="62642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sr-Cyrl-R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bg1"/>
                </a:solidFill>
                <a:latin typeface="Constantia" panose="02030602050306030303" pitchFamily="18" charset="0"/>
              </a:rPr>
              <a:t>All cells contain ER, EXCEPT mature erythrocytes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bg1"/>
                </a:solidFill>
                <a:latin typeface="Constantia" panose="02030602050306030303" pitchFamily="18" charset="0"/>
              </a:rPr>
              <a:t>It represents a system of membranes, in the form of sacs (</a:t>
            </a:r>
            <a:r>
              <a:rPr lang="en-GB" b="1" dirty="0">
                <a:solidFill>
                  <a:schemeClr val="bg1"/>
                </a:solidFill>
                <a:latin typeface="Constantia" panose="02030602050306030303" pitchFamily="18" charset="0"/>
              </a:rPr>
              <a:t>cisterns</a:t>
            </a:r>
            <a:r>
              <a:rPr lang="en-GB" dirty="0">
                <a:solidFill>
                  <a:schemeClr val="bg1"/>
                </a:solidFill>
                <a:latin typeface="Constantia" panose="02030602050306030303" pitchFamily="18" charset="0"/>
              </a:rPr>
              <a:t>) and channels, which are most concentrated near the nucleus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bg1"/>
                </a:solidFill>
                <a:latin typeface="Constantia" panose="02030602050306030303" pitchFamily="18" charset="0"/>
              </a:rPr>
              <a:t>Going towards the periphery of the cytoplasm, the amount of ER decreases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bg1"/>
                </a:solidFill>
                <a:latin typeface="Constantia" panose="02030602050306030303" pitchFamily="18" charset="0"/>
              </a:rPr>
              <a:t>Ensures communication of the nucleus with the cellular and extracellular environment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bg1"/>
                </a:solidFill>
                <a:latin typeface="Constantia" panose="02030602050306030303" pitchFamily="18" charset="0"/>
              </a:rPr>
              <a:t>The outer nuclear membrane is built by ER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bg1"/>
                </a:solidFill>
                <a:latin typeface="Constantia" panose="02030602050306030303" pitchFamily="18" charset="0"/>
              </a:rPr>
              <a:t>There are two types: </a:t>
            </a:r>
            <a:r>
              <a:rPr lang="en-GB" b="1" dirty="0">
                <a:solidFill>
                  <a:schemeClr val="bg1"/>
                </a:solidFill>
                <a:latin typeface="Constantia" panose="02030602050306030303" pitchFamily="18" charset="0"/>
              </a:rPr>
              <a:t>rough</a:t>
            </a:r>
            <a:r>
              <a:rPr lang="en-GB" dirty="0">
                <a:solidFill>
                  <a:schemeClr val="bg1"/>
                </a:solidFill>
                <a:latin typeface="Constantia" panose="02030602050306030303" pitchFamily="18" charset="0"/>
              </a:rPr>
              <a:t> and </a:t>
            </a:r>
            <a:r>
              <a:rPr lang="en-GB" b="1" dirty="0">
                <a:solidFill>
                  <a:schemeClr val="bg1"/>
                </a:solidFill>
                <a:latin typeface="Constantia" panose="02030602050306030303" pitchFamily="18" charset="0"/>
              </a:rPr>
              <a:t>smooth.</a:t>
            </a:r>
            <a:endParaRPr lang="sr-Cyrl-RS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8313" y="404813"/>
            <a:ext cx="8229600" cy="1143000"/>
          </a:xfrm>
        </p:spPr>
        <p:txBody>
          <a:bodyPr lIns="91440" rIns="91440" bIns="45720" anchor="ctr"/>
          <a:lstStyle/>
          <a:p>
            <a:pPr eaLnBrk="1" hangingPunct="1">
              <a:defRPr/>
            </a:pPr>
            <a:br>
              <a:rPr lang="sr-Cyrl-CS" altLang="en-US" sz="4600" b="1" dirty="0">
                <a:solidFill>
                  <a:schemeClr val="bg1"/>
                </a:solidFill>
                <a:latin typeface="Arial" charset="0"/>
              </a:rPr>
            </a:br>
            <a:r>
              <a:rPr lang="sr-Latn-RS" altLang="en-US" sz="4600" b="1" dirty="0">
                <a:solidFill>
                  <a:schemeClr val="bg1"/>
                </a:solidFill>
                <a:latin typeface="Arial" charset="0"/>
              </a:rPr>
              <a:t>1. </a:t>
            </a:r>
            <a:r>
              <a:rPr lang="en-GB" altLang="en-US" sz="4600" b="1" dirty="0">
                <a:solidFill>
                  <a:srgbClr val="0070C0"/>
                </a:solidFill>
                <a:latin typeface="Constantia" panose="02030602050306030303" pitchFamily="18" charset="0"/>
              </a:rPr>
              <a:t>Granulated ER</a:t>
            </a:r>
            <a:br>
              <a:rPr lang="en-US" altLang="en-US" sz="4600" dirty="0">
                <a:effectLst>
                  <a:outerShdw blurRad="38100" dist="38100" dir="2700000" algn="tl">
                    <a:srgbClr val="C0C0C0"/>
                  </a:outerShdw>
                </a:effectLst>
                <a:latin typeface="Constantia" panose="02030602050306030303" pitchFamily="18" charset="0"/>
              </a:rPr>
            </a:br>
            <a:endParaRPr lang="en-US" altLang="en-US" sz="4600" dirty="0">
              <a:effectLst>
                <a:outerShdw blurRad="38100" dist="38100" dir="2700000" algn="tl">
                  <a:srgbClr val="C0C0C0"/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4096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47650" y="1989138"/>
            <a:ext cx="8229600" cy="2735262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carries </a:t>
            </a:r>
            <a:r>
              <a:rPr lang="en-GB" altLang="en-US" sz="2800" b="1" dirty="0">
                <a:solidFill>
                  <a:schemeClr val="bg1"/>
                </a:solidFill>
                <a:latin typeface="Constantia" panose="02030602050306030303" pitchFamily="18" charset="0"/>
              </a:rPr>
              <a:t>ribosomes</a:t>
            </a: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 (80S)</a:t>
            </a:r>
          </a:p>
          <a:p>
            <a:pPr eaLnBrk="1" hangingPunct="1">
              <a:defRPr/>
            </a:pPr>
            <a:endParaRPr lang="en-GB" altLang="en-US" sz="28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eaLnBrk="1" hangingPunct="1">
              <a:defRPr/>
            </a:pP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it is the site of protein synthesis</a:t>
            </a:r>
          </a:p>
          <a:p>
            <a:pPr marL="0" indent="0" eaLnBrk="1" hangingPunct="1">
              <a:buNone/>
              <a:defRPr/>
            </a:pP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(mRNA from the nucleus comes and binds to 80S ribosomes-</a:t>
            </a:r>
            <a:r>
              <a:rPr lang="en-GB" altLang="en-US" sz="2800" dirty="0" err="1">
                <a:solidFill>
                  <a:schemeClr val="bg1"/>
                </a:solidFill>
                <a:latin typeface="Constantia" panose="02030602050306030303" pitchFamily="18" charset="0"/>
              </a:rPr>
              <a:t>polyribose</a:t>
            </a: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)</a:t>
            </a:r>
            <a:endParaRPr lang="en-US" altLang="en-US" sz="2800" dirty="0">
              <a:solidFill>
                <a:srgbClr val="FF0000"/>
              </a:solidFill>
            </a:endParaRPr>
          </a:p>
        </p:txBody>
      </p:sp>
      <p:pic>
        <p:nvPicPr>
          <p:cNvPr id="22532" name="Picture 5" descr="Резултат слика за ribosomes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692150"/>
            <a:ext cx="292258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7" descr="Резултат слика за ribosomes image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2089" r="11742" b="16739"/>
          <a:stretch>
            <a:fillRect/>
          </a:stretch>
        </p:blipFill>
        <p:spPr bwMode="auto">
          <a:xfrm>
            <a:off x="1979613" y="4652963"/>
            <a:ext cx="51022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312738"/>
            <a:ext cx="8291513" cy="1298575"/>
          </a:xfrm>
        </p:spPr>
        <p:txBody>
          <a:bodyPr lIns="91440" rIns="91440" bIns="45720" anchor="ctr"/>
          <a:lstStyle/>
          <a:p>
            <a:pPr eaLnBrk="1" hangingPunct="1"/>
            <a:r>
              <a:rPr lang="sr-Cyrl-CS" altLang="en-US" b="1" dirty="0">
                <a:solidFill>
                  <a:schemeClr val="bg1"/>
                </a:solidFill>
                <a:latin typeface="Arial" charset="0"/>
              </a:rPr>
              <a:t>2. </a:t>
            </a:r>
            <a:r>
              <a:rPr lang="en-GB" altLang="en-US" b="1" dirty="0">
                <a:solidFill>
                  <a:srgbClr val="0070C0"/>
                </a:solidFill>
                <a:latin typeface="Constantia" pitchFamily="18" charset="0"/>
              </a:rPr>
              <a:t>Agranular ER </a:t>
            </a:r>
            <a:br>
              <a:rPr lang="en-GB" altLang="en-US" b="1" dirty="0">
                <a:solidFill>
                  <a:srgbClr val="0070C0"/>
                </a:solidFill>
                <a:latin typeface="Constantia" pitchFamily="18" charset="0"/>
              </a:rPr>
            </a:br>
            <a:r>
              <a:rPr lang="en-GB" altLang="en-US" sz="3200" b="1" dirty="0">
                <a:solidFill>
                  <a:srgbClr val="0070C0"/>
                </a:solidFill>
                <a:latin typeface="Constantia" pitchFamily="18" charset="0"/>
              </a:rPr>
              <a:t>(smooth, without ribosomes):</a:t>
            </a:r>
            <a:endParaRPr lang="en-US" altLang="en-US" sz="36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62467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52400" y="1916113"/>
            <a:ext cx="8604250" cy="45370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sr-Cyrl-C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GB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anose="02030602050306030303" pitchFamily="18" charset="0"/>
                <a:cs typeface="Arial" panose="020B0604020202020204" pitchFamily="34" charset="0"/>
              </a:rPr>
              <a:t>is the site of synthesis of lipids and steroid hormones from cholesterol (e.g. in the testes)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GB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anose="02030602050306030303" pitchFamily="18" charset="0"/>
                <a:cs typeface="Arial" panose="020B0604020202020204" pitchFamily="34" charset="0"/>
              </a:rPr>
              <a:t>is also the site where polypeptides are converted into functional proteins - secretory proteins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GB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anose="02030602050306030303" pitchFamily="18" charset="0"/>
                <a:cs typeface="Arial" panose="020B0604020202020204" pitchFamily="34" charset="0"/>
              </a:rPr>
              <a:t>is connected to the Golgi apparatus by means of transport vesicles, which are formed by detachment from the ER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GB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anose="02030602050306030303" pitchFamily="18" charset="0"/>
                <a:cs typeface="Arial" panose="020B0604020202020204" pitchFamily="34" charset="0"/>
              </a:rPr>
              <a:t>the sarcoplasmic ER plays a role in regulating Ca levels in muscle cells</a:t>
            </a:r>
            <a:endParaRPr lang="en-US" altLang="en-US" sz="24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3556" name="AutoShape 5" descr="Резултат слика за gladak ER images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23557" name="AutoShape 7" descr="Резултат слика за gladak ER images"/>
          <p:cNvSpPr>
            <a:spLocks noChangeAspect="1"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pic>
        <p:nvPicPr>
          <p:cNvPr id="23558" name="Picture 9" descr="Резултат слика за gladak ER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341313"/>
            <a:ext cx="23844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95288" y="188913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en-GB" altLang="en-US" b="1" dirty="0">
                <a:solidFill>
                  <a:schemeClr val="bg1"/>
                </a:solidFill>
                <a:latin typeface="Constantia" pitchFamily="18" charset="0"/>
              </a:rPr>
              <a:t>Ribosomes</a:t>
            </a:r>
            <a:endParaRPr lang="en-US" altLang="en-US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250825" y="1989138"/>
            <a:ext cx="4038600" cy="431641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Every cell contains ribosomes (prokaryotic and eukaryotic)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GB" altLang="en-US" sz="2800" dirty="0">
              <a:solidFill>
                <a:schemeClr val="bg1"/>
              </a:solidFill>
              <a:latin typeface="Constantia" pitchFamily="18" charset="0"/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Role in </a:t>
            </a:r>
            <a:r>
              <a:rPr lang="en-GB" altLang="en-US" sz="2800" b="1" dirty="0">
                <a:solidFill>
                  <a:schemeClr val="bg1"/>
                </a:solidFill>
                <a:latin typeface="Constantia" pitchFamily="18" charset="0"/>
              </a:rPr>
              <a:t>protein synthesis</a:t>
            </a:r>
            <a:endParaRPr lang="en-US" altLang="en-US" sz="28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4580" name="Rectangle 4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4572000" y="1700213"/>
            <a:ext cx="4038600" cy="47529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altLang="en-US" sz="2800" dirty="0">
              <a:solidFill>
                <a:srgbClr val="0000FF"/>
              </a:solidFill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n-US" altLang="en-US" sz="2800" dirty="0">
              <a:solidFill>
                <a:srgbClr val="0000FF"/>
              </a:solidFill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They are found in the cell:</a:t>
            </a:r>
          </a:p>
          <a:p>
            <a:pPr eaLnBrk="1" hangingPunct="1">
              <a:buFont typeface="Wingdings 2" pitchFamily="18" charset="2"/>
              <a:buNone/>
            </a:pPr>
            <a:endParaRPr lang="en-GB" altLang="en-US" sz="2800" dirty="0">
              <a:solidFill>
                <a:srgbClr val="0000FF"/>
              </a:solidFill>
              <a:latin typeface="Constantia" pitchFamily="18" charset="0"/>
            </a:endParaRPr>
          </a:p>
          <a:p>
            <a:pPr eaLnBrk="1" hangingPunct="1"/>
            <a:r>
              <a:rPr lang="en-GB" altLang="en-US" sz="2800" dirty="0">
                <a:solidFill>
                  <a:srgbClr val="0000FF"/>
                </a:solidFill>
                <a:latin typeface="Constantia" pitchFamily="18" charset="0"/>
              </a:rPr>
              <a:t>free in the cytoplasm</a:t>
            </a:r>
          </a:p>
          <a:p>
            <a:pPr eaLnBrk="1" hangingPunct="1"/>
            <a:r>
              <a:rPr lang="en-GB" altLang="en-US" sz="2800" dirty="0">
                <a:solidFill>
                  <a:srgbClr val="0000FF"/>
                </a:solidFill>
                <a:latin typeface="Constantia" pitchFamily="18" charset="0"/>
              </a:rPr>
              <a:t>on the outer nuclear membrane</a:t>
            </a:r>
          </a:p>
          <a:p>
            <a:pPr eaLnBrk="1" hangingPunct="1"/>
            <a:r>
              <a:rPr lang="en-GB" altLang="en-US" sz="2800" dirty="0">
                <a:solidFill>
                  <a:srgbClr val="0000FF"/>
                </a:solidFill>
                <a:latin typeface="Constantia" pitchFamily="18" charset="0"/>
              </a:rPr>
              <a:t>on the granular ER</a:t>
            </a:r>
            <a:endParaRPr lang="en-US" altLang="en-US" sz="2800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24581" name="Picture 6" descr="Резултат слика за ribosomes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41394"/>
          <a:stretch>
            <a:fillRect/>
          </a:stretch>
        </p:blipFill>
        <p:spPr bwMode="auto">
          <a:xfrm>
            <a:off x="4716463" y="260350"/>
            <a:ext cx="38163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23850" y="692150"/>
            <a:ext cx="8229600" cy="1143000"/>
          </a:xfrm>
        </p:spPr>
        <p:txBody>
          <a:bodyPr lIns="91440" rIns="91440" bIns="45720" anchor="ctr"/>
          <a:lstStyle/>
          <a:p>
            <a:pPr eaLnBrk="1" hangingPunct="1">
              <a:defRPr/>
            </a:pPr>
            <a:r>
              <a:rPr lang="en-GB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anose="02030602050306030303" pitchFamily="18" charset="0"/>
              </a:rPr>
              <a:t>Cell definitions</a:t>
            </a:r>
            <a:endParaRPr lang="en-US" altLang="en-US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sr-Cyrl-CS" altLang="en-US" dirty="0"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marL="609600" indent="-609600" eaLnBrk="1" hangingPunct="1">
              <a:buFont typeface="Wingdings 2" pitchFamily="18" charset="2"/>
              <a:buNone/>
              <a:defRPr/>
            </a:pPr>
            <a:r>
              <a:rPr lang="en-GB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1. The cell is the </a:t>
            </a:r>
            <a:r>
              <a:rPr lang="en-GB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basic structural unit </a:t>
            </a:r>
            <a:r>
              <a:rPr lang="en-GB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of all organisms.</a:t>
            </a:r>
          </a:p>
          <a:p>
            <a:pPr marL="609600" indent="-609600" eaLnBrk="1" hangingPunct="1">
              <a:buFont typeface="Wingdings 2" pitchFamily="18" charset="2"/>
              <a:buNone/>
              <a:defRPr/>
            </a:pPr>
            <a:endParaRPr lang="en-GB" alt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marL="609600" indent="-609600" eaLnBrk="1" hangingPunct="1">
              <a:buFont typeface="Wingdings 2" pitchFamily="18" charset="2"/>
              <a:buNone/>
              <a:defRPr/>
            </a:pPr>
            <a:r>
              <a:rPr lang="en-GB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2. The cell is the smallest unit that can carry out </a:t>
            </a:r>
            <a:r>
              <a:rPr lang="en-GB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all life processes</a:t>
            </a:r>
            <a:r>
              <a:rPr lang="en-GB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.</a:t>
            </a:r>
            <a:endParaRPr lang="en-US" altLang="en-US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188913"/>
            <a:ext cx="9144000" cy="1584325"/>
          </a:xfrm>
        </p:spPr>
        <p:txBody>
          <a:bodyPr lIns="91440" rIns="91440" bIns="45720" anchor="ctr"/>
          <a:lstStyle/>
          <a:p>
            <a:pPr eaLnBrk="1" hangingPunct="1"/>
            <a:r>
              <a:rPr lang="en-GB" altLang="en-US" sz="3600" b="1" dirty="0">
                <a:solidFill>
                  <a:schemeClr val="bg1"/>
                </a:solidFill>
                <a:latin typeface="Constantia" pitchFamily="18" charset="0"/>
              </a:rPr>
              <a:t>The ribosome (80S) consists of 2 subunits - a larger (60S) and a smaller (40S) in eukaryotes.</a:t>
            </a:r>
            <a:endParaRPr lang="en-US" altLang="en-US" sz="36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71683" name="Rectangle 3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>
              <a:defRPr/>
            </a:pPr>
            <a:endParaRPr lang="sr-Cyrl-CS" altLang="en-US" sz="2200" dirty="0"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eaLnBrk="1" hangingPunct="1"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Ribosomes associated with mRNA – polyribosome, polysome</a:t>
            </a:r>
            <a:endParaRPr lang="en-US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anose="02030602050306030303" pitchFamily="18" charset="0"/>
            </a:endParaRPr>
          </a:p>
        </p:txBody>
      </p:sp>
      <p:pic>
        <p:nvPicPr>
          <p:cNvPr id="25604" name="Picture 7" descr="genp44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1828800"/>
            <a:ext cx="4433888" cy="3279775"/>
          </a:xfrm>
          <a:noFill/>
        </p:spPr>
      </p:pic>
      <p:pic>
        <p:nvPicPr>
          <p:cNvPr id="25605" name="Picture 10" descr="Go to fullsize image">
            <a:hlinkClick r:id="rId3"/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066800" y="4267200"/>
            <a:ext cx="3263900" cy="2328863"/>
          </a:xfrm>
        </p:spPr>
      </p:pic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/>
            <a:r>
              <a:rPr lang="en-GB" altLang="en-US" b="1" dirty="0">
                <a:solidFill>
                  <a:schemeClr val="bg1"/>
                </a:solidFill>
                <a:latin typeface="Constantia" pitchFamily="18" charset="0"/>
              </a:rPr>
              <a:t>Golgi apparatus</a:t>
            </a:r>
            <a:endParaRPr lang="en-US" altLang="en-US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79388" y="1773238"/>
            <a:ext cx="8445500" cy="48958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GB" altLang="en-US" sz="2800" b="1" dirty="0">
                <a:solidFill>
                  <a:schemeClr val="bg1"/>
                </a:solidFill>
                <a:latin typeface="Constantia" pitchFamily="18" charset="0"/>
              </a:rPr>
              <a:t>Secretory organelle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It is especially well developed in glandular cells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It is a system of membranes – </a:t>
            </a:r>
            <a:r>
              <a:rPr lang="en-GB" altLang="en-US" sz="2800" b="1" dirty="0">
                <a:solidFill>
                  <a:schemeClr val="bg1"/>
                </a:solidFill>
                <a:latin typeface="Constantia" pitchFamily="18" charset="0"/>
              </a:rPr>
              <a:t>cisternae</a:t>
            </a:r>
          </a:p>
          <a:p>
            <a:pPr eaLnBrk="1" hangingPunct="1">
              <a:buFont typeface="Wingdings 2" pitchFamily="18" charset="2"/>
              <a:buNone/>
            </a:pPr>
            <a:endParaRPr lang="en-GB" altLang="en-US" sz="2800" dirty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Role: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-modification and sorting of lipids and proteins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-main controller of the movement of macromolecules in the cell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Secretory vesicles are separated from the organelle</a:t>
            </a:r>
            <a:endParaRPr lang="sr-Cyrl-CS" altLang="en-US" sz="2800" b="1" dirty="0">
              <a:solidFill>
                <a:srgbClr val="0000FF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9" descr="Goldzijev apar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81000"/>
            <a:ext cx="7072313" cy="614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79388" y="188913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sr-Latn-RS" altLang="en-US" b="1" dirty="0" err="1">
                <a:solidFill>
                  <a:schemeClr val="bg1"/>
                </a:solidFill>
                <a:latin typeface="Arial" charset="0"/>
              </a:rPr>
              <a:t>Mitochondria</a:t>
            </a:r>
            <a:endParaRPr lang="en-US" altLang="en-US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8675" name="Rectangle 5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2205038"/>
            <a:ext cx="8229600" cy="4119562"/>
          </a:xfrm>
        </p:spPr>
        <p:txBody>
          <a:bodyPr/>
          <a:lstStyle/>
          <a:p>
            <a:pPr marL="609600" indent="-609600" eaLnBrk="1" hangingPunct="1"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Has </a:t>
            </a:r>
            <a:r>
              <a:rPr lang="en-GB" altLang="en-US" sz="2800" b="1" dirty="0">
                <a:solidFill>
                  <a:schemeClr val="bg1"/>
                </a:solidFill>
                <a:latin typeface="Constantia" pitchFamily="18" charset="0"/>
              </a:rPr>
              <a:t>2 membranes </a:t>
            </a: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- outer and inner</a:t>
            </a:r>
          </a:p>
          <a:p>
            <a:pPr marL="609600" indent="-609600" eaLnBrk="1" hangingPunct="1"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Inner membrane - </a:t>
            </a:r>
            <a:r>
              <a:rPr lang="en-GB" altLang="en-US" sz="2800" b="1" dirty="0">
                <a:solidFill>
                  <a:schemeClr val="bg1"/>
                </a:solidFill>
                <a:latin typeface="Constantia" pitchFamily="18" charset="0"/>
              </a:rPr>
              <a:t>cristae</a:t>
            </a:r>
          </a:p>
          <a:p>
            <a:pPr marL="609600" indent="-609600" eaLnBrk="1" hangingPunct="1">
              <a:buFont typeface="Wingdings 2" pitchFamily="18" charset="2"/>
              <a:buNone/>
            </a:pPr>
            <a:endParaRPr lang="en-GB" altLang="en-US" sz="2800" dirty="0">
              <a:solidFill>
                <a:schemeClr val="bg1"/>
              </a:solidFill>
              <a:latin typeface="Constantia" pitchFamily="18" charset="0"/>
            </a:endParaRPr>
          </a:p>
          <a:p>
            <a:pPr marL="609600" indent="-609600" eaLnBrk="1" hangingPunct="1"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Cristae:</a:t>
            </a:r>
          </a:p>
          <a:p>
            <a:pPr marL="609600" indent="-609600" eaLnBrk="1" hangingPunct="1"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increase the surface area of ​​the inner membrane</a:t>
            </a:r>
          </a:p>
          <a:p>
            <a:pPr marL="609600" indent="-609600" eaLnBrk="1" hangingPunct="1"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contains enzymes (</a:t>
            </a:r>
            <a:r>
              <a:rPr lang="en-GB" altLang="en-US" sz="2800" b="1" dirty="0">
                <a:solidFill>
                  <a:schemeClr val="bg1"/>
                </a:solidFill>
                <a:latin typeface="Constantia" pitchFamily="18" charset="0"/>
              </a:rPr>
              <a:t>nodules</a:t>
            </a: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)</a:t>
            </a:r>
            <a:endParaRPr lang="en-US" altLang="en-US" sz="2800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28678" name="Picture 9" descr="Резултат слика за mitochondria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3208" t="8221" r="8559" b="14488"/>
          <a:stretch>
            <a:fillRect/>
          </a:stretch>
        </p:blipFill>
        <p:spPr bwMode="auto">
          <a:xfrm>
            <a:off x="6342063" y="260350"/>
            <a:ext cx="2220912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07950" y="476250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en-GB" altLang="en-US" sz="3600" b="1" dirty="0">
                <a:solidFill>
                  <a:schemeClr val="bg1"/>
                </a:solidFill>
                <a:latin typeface="Constantia" pitchFamily="18" charset="0"/>
              </a:rPr>
              <a:t>The inside of the mitochondrion:</a:t>
            </a:r>
            <a:endParaRPr lang="en-US" altLang="en-US" sz="36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79388" y="1935163"/>
            <a:ext cx="5040312" cy="43894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-liquid content - </a:t>
            </a:r>
            <a:r>
              <a:rPr lang="en-GB" altLang="en-US" sz="2800" b="1" dirty="0">
                <a:solidFill>
                  <a:schemeClr val="bg1"/>
                </a:solidFill>
                <a:latin typeface="Constantia" pitchFamily="18" charset="0"/>
              </a:rPr>
              <a:t>matrix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GB" altLang="en-US" sz="2800" dirty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-circular </a:t>
            </a:r>
            <a:r>
              <a:rPr lang="en-GB" altLang="en-US" sz="2800" b="1" dirty="0">
                <a:solidFill>
                  <a:schemeClr val="bg1"/>
                </a:solidFill>
                <a:latin typeface="Constantia" pitchFamily="18" charset="0"/>
              </a:rPr>
              <a:t>DNA</a:t>
            </a: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 (mitochondrial genome)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GB" altLang="en-US" sz="2800" dirty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-</a:t>
            </a:r>
            <a:r>
              <a:rPr lang="en-GB" altLang="en-US" sz="2800" b="1" dirty="0">
                <a:solidFill>
                  <a:schemeClr val="bg1"/>
                </a:solidFill>
                <a:latin typeface="Constantia" pitchFamily="18" charset="0"/>
              </a:rPr>
              <a:t>ribosomes</a:t>
            </a: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 - have their own protein production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GB" altLang="en-US" sz="2800" dirty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Krebs cycle and ATP synthesis</a:t>
            </a:r>
            <a:endParaRPr lang="sr-Cyrl-CS" altLang="en-US" sz="2800" dirty="0">
              <a:solidFill>
                <a:srgbClr val="0000FF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US" altLang="en-US" sz="2800" dirty="0">
              <a:solidFill>
                <a:srgbClr val="0000FF"/>
              </a:solidFill>
              <a:latin typeface="Arial" charset="0"/>
            </a:endParaRPr>
          </a:p>
        </p:txBody>
      </p:sp>
      <p:pic>
        <p:nvPicPr>
          <p:cNvPr id="29700" name="Picture 5" descr="Резултат слика за mitochondria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7013" y="2060575"/>
            <a:ext cx="3805237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/>
            <a:r>
              <a:rPr lang="en-GB" altLang="en-US" b="1" dirty="0">
                <a:solidFill>
                  <a:schemeClr val="bg1"/>
                </a:solidFill>
                <a:latin typeface="Constantia" pitchFamily="18" charset="0"/>
              </a:rPr>
              <a:t>The role of mitochondria</a:t>
            </a:r>
            <a:endParaRPr lang="en-US" altLang="en-US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75779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sr-Cyrl-C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Provide energy for cell function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Cellular respiration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Control the level of water and other substances in the cell</a:t>
            </a:r>
            <a:endParaRPr lang="sr-Cyrl-CS" altLang="en-US" sz="2800" dirty="0">
              <a:solidFill>
                <a:srgbClr val="0000FF"/>
              </a:solidFill>
              <a:latin typeface="Constantia" panose="02030602050306030303" pitchFamily="18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sr-Cyrl-CS" altLang="en-US" sz="2000" b="1" dirty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marL="609600" indent="-609600" eaLnBrk="1" hangingPunct="1">
              <a:buFont typeface="Wingdings 2" pitchFamily="18" charset="2"/>
              <a:buNone/>
              <a:defRPr/>
            </a:pPr>
            <a:endParaRPr lang="en-US" altLang="en-US" sz="2000" dirty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79388" y="42863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en-GB" altLang="en-US" b="1" dirty="0">
                <a:solidFill>
                  <a:schemeClr val="bg1"/>
                </a:solidFill>
                <a:latin typeface="Constantia" pitchFamily="18" charset="0"/>
              </a:rPr>
              <a:t>Lysosomes</a:t>
            </a:r>
            <a:endParaRPr lang="en-US" altLang="en-US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07950" y="1341438"/>
            <a:ext cx="5265738" cy="54006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Small spherical organelles that contain </a:t>
            </a:r>
            <a:r>
              <a:rPr lang="en-GB" altLang="en-US" sz="2400" b="1" dirty="0">
                <a:solidFill>
                  <a:schemeClr val="bg1"/>
                </a:solidFill>
                <a:latin typeface="Constantia" panose="02030602050306030303" pitchFamily="18" charset="0"/>
              </a:rPr>
              <a:t>hydrolytic enzymes</a:t>
            </a:r>
          </a:p>
          <a:p>
            <a:pPr eaLnBrk="1" hangingPunct="1">
              <a:lnSpc>
                <a:spcPct val="80000"/>
              </a:lnSpc>
              <a:defRPr/>
            </a:pPr>
            <a:endParaRPr lang="en-GB" alt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They have a single membrane</a:t>
            </a:r>
          </a:p>
          <a:p>
            <a:pPr eaLnBrk="1" hangingPunct="1">
              <a:lnSpc>
                <a:spcPct val="80000"/>
              </a:lnSpc>
              <a:defRPr/>
            </a:pPr>
            <a:endParaRPr lang="en-GB" alt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They are the sites of digestion of proteins, fats, carbohydrates - the </a:t>
            </a:r>
            <a:r>
              <a:rPr lang="en-GB" altLang="en-US" sz="2400" b="1" dirty="0">
                <a:solidFill>
                  <a:schemeClr val="bg1"/>
                </a:solidFill>
                <a:latin typeface="Constantia" panose="02030602050306030303" pitchFamily="18" charset="0"/>
              </a:rPr>
              <a:t>"digestive system of the cell"</a:t>
            </a:r>
          </a:p>
          <a:p>
            <a:pPr eaLnBrk="1" hangingPunct="1">
              <a:lnSpc>
                <a:spcPct val="80000"/>
              </a:lnSpc>
              <a:defRPr/>
            </a:pPr>
            <a:endParaRPr lang="en-GB" alt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They are formed by separation from the Golgi apparatus</a:t>
            </a:r>
          </a:p>
          <a:p>
            <a:pPr eaLnBrk="1" hangingPunct="1">
              <a:lnSpc>
                <a:spcPct val="80000"/>
              </a:lnSpc>
              <a:defRPr/>
            </a:pPr>
            <a:endParaRPr lang="en-GB" alt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They exist in animal cells</a:t>
            </a:r>
            <a:endParaRPr lang="sr-Cyrl-CS" alt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31748" name="Picture 5" descr="Резултат слика за lysosome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2565400"/>
            <a:ext cx="393541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7" descr="Резултат слика за lysosome image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16613" y="277813"/>
            <a:ext cx="19653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115888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sr-Cyrl-CS" altLang="en-US" sz="4000" b="1" dirty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en-GB" altLang="en-US" sz="4000" b="1" dirty="0">
                <a:solidFill>
                  <a:schemeClr val="bg1"/>
                </a:solidFill>
                <a:latin typeface="Constantia" pitchFamily="18" charset="0"/>
              </a:rPr>
              <a:t>The lysosomal system consists of</a:t>
            </a:r>
            <a:endParaRPr lang="en-US" altLang="en-US" sz="40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8089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79388" y="1125538"/>
            <a:ext cx="5256708" cy="5471814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Primary Lysosome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Nutrient Vesicle (Phagosome)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Secondary Lysosome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Residual Body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GB" alt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Role of the residual body: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Transports undigested material to the cell membrane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-Autophagy and heterophagy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GB" alt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GB" altLang="en-US" sz="2400" b="1" dirty="0">
                <a:solidFill>
                  <a:schemeClr val="bg1"/>
                </a:solidFill>
                <a:latin typeface="Constantia" panose="02030602050306030303" pitchFamily="18" charset="0"/>
              </a:rPr>
              <a:t>Lysosomal Disorders: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-Hurler's Disease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-Tay-Sachs Disease</a:t>
            </a:r>
            <a:endParaRPr lang="sr-Cyrl-CS" alt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endParaRPr lang="sr-Cyrl-CS" altLang="en-US" sz="2400" dirty="0">
              <a:solidFill>
                <a:schemeClr val="bg1"/>
              </a:solidFill>
              <a:latin typeface="Arial" charset="0"/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sr-Cyrl-CS" alt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alt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</p:txBody>
      </p:sp>
      <p:pic>
        <p:nvPicPr>
          <p:cNvPr id="32772" name="Picture 5" descr="Резултат слика за lysosome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708" y="1773238"/>
            <a:ext cx="3887788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250825" y="260350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sr-Latn-RS" altLang="en-US" b="1" dirty="0" err="1">
                <a:solidFill>
                  <a:schemeClr val="bg1"/>
                </a:solidFill>
                <a:latin typeface="Constantia" pitchFamily="18" charset="0"/>
              </a:rPr>
              <a:t>Peroxisome</a:t>
            </a:r>
            <a:endParaRPr lang="en-US" altLang="en-US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3795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50825" y="1628775"/>
            <a:ext cx="5473700" cy="52292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400" dirty="0">
                <a:solidFill>
                  <a:schemeClr val="bg1"/>
                </a:solidFill>
                <a:latin typeface="Constantia" pitchFamily="18" charset="0"/>
              </a:rPr>
              <a:t>Small spherical organelles bounded by a single membrane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GB" altLang="en-US" sz="2400" dirty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400" dirty="0">
                <a:solidFill>
                  <a:schemeClr val="bg1"/>
                </a:solidFill>
                <a:latin typeface="Constantia" pitchFamily="18" charset="0"/>
              </a:rPr>
              <a:t>They are formed by budding of the ER, and its enzymes are synthesized in ribosomes in the cytosol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GB" altLang="en-US" sz="2400" dirty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400" dirty="0">
                <a:solidFill>
                  <a:schemeClr val="bg1"/>
                </a:solidFill>
                <a:latin typeface="Constantia" pitchFamily="18" charset="0"/>
              </a:rPr>
              <a:t>They are found </a:t>
            </a:r>
            <a:r>
              <a:rPr lang="en-GB" altLang="en-US" sz="2400" b="1" dirty="0">
                <a:solidFill>
                  <a:schemeClr val="bg1"/>
                </a:solidFill>
                <a:latin typeface="Constantia" pitchFamily="18" charset="0"/>
              </a:rPr>
              <a:t>only in animal cells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GB" altLang="en-US" sz="2400" dirty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400" dirty="0">
                <a:solidFill>
                  <a:schemeClr val="bg1"/>
                </a:solidFill>
                <a:latin typeface="Constantia" pitchFamily="18" charset="0"/>
              </a:rPr>
              <a:t>They contain </a:t>
            </a:r>
            <a:r>
              <a:rPr lang="en-GB" altLang="en-US" sz="2400" b="1" dirty="0">
                <a:solidFill>
                  <a:schemeClr val="bg1"/>
                </a:solidFill>
                <a:latin typeface="Constantia" pitchFamily="18" charset="0"/>
              </a:rPr>
              <a:t>enzymes for the oxidation of fatty acids and amino acids</a:t>
            </a:r>
            <a:r>
              <a:rPr lang="en-GB" altLang="en-US" sz="2400" dirty="0">
                <a:solidFill>
                  <a:schemeClr val="bg1"/>
                </a:solidFill>
                <a:latin typeface="Constantia" pitchFamily="18" charset="0"/>
              </a:rPr>
              <a:t>, which produces hydrogen peroxide (after which they were named)</a:t>
            </a:r>
            <a:endParaRPr lang="en-US" altLang="en-US" sz="2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33796" name="Picture 5" descr="Резултат слика за peroxisome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692150"/>
            <a:ext cx="2260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7" descr="Резултат слика за peroxisomes image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1500" y="3213100"/>
            <a:ext cx="331311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5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395288" y="1628775"/>
            <a:ext cx="7848600" cy="43894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GB" altLang="en-US" sz="2800" dirty="0">
                <a:solidFill>
                  <a:srgbClr val="0000FF"/>
                </a:solidFill>
                <a:latin typeface="Constantia" pitchFamily="18" charset="0"/>
              </a:rPr>
              <a:t>Hydrogen peroxide </a:t>
            </a: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decomposes into water and oxygen:</a:t>
            </a:r>
          </a:p>
          <a:p>
            <a:pPr eaLnBrk="1" hangingPunct="1">
              <a:buFont typeface="Wingdings 2" pitchFamily="18" charset="2"/>
              <a:buNone/>
            </a:pPr>
            <a:endParaRPr lang="sr-Cyrl-CS" altLang="en-US" sz="2800" dirty="0">
              <a:solidFill>
                <a:srgbClr val="0000FF"/>
              </a:solidFill>
              <a:latin typeface="Constantia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altLang="en-US" sz="2800" dirty="0">
                <a:solidFill>
                  <a:srgbClr val="0000FF"/>
                </a:solidFill>
                <a:latin typeface="Constantia" pitchFamily="18" charset="0"/>
              </a:rPr>
              <a:t>    2H2O2            2H2O + O2</a:t>
            </a:r>
            <a:endParaRPr lang="sr-Cyrl-CS" altLang="en-US" sz="2800" dirty="0">
              <a:solidFill>
                <a:srgbClr val="0000FF"/>
              </a:solidFill>
              <a:latin typeface="Constantia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sr-Cyrl-CS" altLang="en-US" sz="2800" dirty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One of its roles is to release </a:t>
            </a:r>
            <a:r>
              <a:rPr lang="en-GB" altLang="en-US" sz="2800" b="1" dirty="0">
                <a:solidFill>
                  <a:schemeClr val="bg1"/>
                </a:solidFill>
                <a:latin typeface="Constantia" pitchFamily="18" charset="0"/>
              </a:rPr>
              <a:t>heat</a:t>
            </a: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, but ATP is not created.</a:t>
            </a:r>
            <a:endParaRPr lang="en-US" altLang="en-US" sz="2800" dirty="0">
              <a:solidFill>
                <a:schemeClr val="bg1"/>
              </a:solidFill>
              <a:latin typeface="Constantia" pitchFamily="18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124075" y="3429000"/>
            <a:ext cx="576263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457200" y="1935163"/>
            <a:ext cx="4835525" cy="43894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en-GB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Scientists who first saw cells: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en-GB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1. Robert Hooke (1665)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en-GB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2. Anton van Leeuwenhoek (1675)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endParaRPr lang="en-GB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en-GB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The first idea that living things are made up of cells was published in The Cell Theory (1855)</a:t>
            </a:r>
            <a:endParaRPr lang="en-US" altLang="en-US" sz="2800" b="1" i="1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</p:txBody>
      </p:sp>
      <p:pic>
        <p:nvPicPr>
          <p:cNvPr id="2" name="Picture 5" descr="hooke-microscop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300788" y="3573463"/>
            <a:ext cx="2351087" cy="2506662"/>
          </a:xfrm>
          <a:noFill/>
        </p:spPr>
      </p:pic>
      <p:pic>
        <p:nvPicPr>
          <p:cNvPr id="8196" name="Picture 9" descr="hook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765175"/>
            <a:ext cx="1892300" cy="238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12738" y="333375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sr-Latn-RS" altLang="en-US" b="1" dirty="0" err="1">
                <a:solidFill>
                  <a:schemeClr val="bg1"/>
                </a:solidFill>
                <a:latin typeface="Constantia" pitchFamily="18" charset="0"/>
              </a:rPr>
              <a:t>Cytoskeleton</a:t>
            </a:r>
            <a:endParaRPr lang="en-US" altLang="en-US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584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88900" y="1476375"/>
            <a:ext cx="8229600" cy="5165725"/>
          </a:xfrm>
        </p:spPr>
        <p:txBody>
          <a:bodyPr/>
          <a:lstStyle/>
          <a:p>
            <a:pPr marL="609600" indent="-609600" eaLnBrk="1" hangingPunct="1">
              <a:buFont typeface="Wingdings 2" pitchFamily="18" charset="2"/>
              <a:buNone/>
              <a:defRPr/>
            </a:pPr>
            <a:r>
              <a:rPr lang="en-GB" altLang="en-US" dirty="0">
                <a:solidFill>
                  <a:schemeClr val="bg1"/>
                </a:solidFill>
                <a:latin typeface="Constantia" pitchFamily="18" charset="0"/>
              </a:rPr>
              <a:t>Found in animal cells (they do not have a cell wall)</a:t>
            </a:r>
          </a:p>
          <a:p>
            <a:pPr marL="609600" indent="-609600" eaLnBrk="1" hangingPunct="1">
              <a:buFont typeface="+mj-lt"/>
              <a:buAutoNum type="arabicPeriod"/>
              <a:defRPr/>
            </a:pPr>
            <a:r>
              <a:rPr lang="en-GB" altLang="en-US" dirty="0">
                <a:solidFill>
                  <a:schemeClr val="bg1"/>
                </a:solidFill>
                <a:latin typeface="Constantia" pitchFamily="18" charset="0"/>
              </a:rPr>
              <a:t>Gives shape to the cell</a:t>
            </a:r>
          </a:p>
          <a:p>
            <a:pPr marL="609600" indent="-609600" eaLnBrk="1" hangingPunct="1">
              <a:buFont typeface="+mj-lt"/>
              <a:buAutoNum type="arabicPeriod"/>
              <a:defRPr/>
            </a:pPr>
            <a:r>
              <a:rPr lang="en-GB" altLang="en-US" dirty="0">
                <a:solidFill>
                  <a:schemeClr val="bg1"/>
                </a:solidFill>
                <a:latin typeface="Constantia" pitchFamily="18" charset="0"/>
              </a:rPr>
              <a:t>Helps in its movement</a:t>
            </a:r>
          </a:p>
          <a:p>
            <a:pPr marL="609600" indent="-609600" eaLnBrk="1" hangingPunct="1">
              <a:buFont typeface="Wingdings 2" pitchFamily="18" charset="2"/>
              <a:buNone/>
              <a:defRPr/>
            </a:pPr>
            <a:r>
              <a:rPr lang="en-GB" altLang="en-US" dirty="0">
                <a:solidFill>
                  <a:schemeClr val="bg1"/>
                </a:solidFill>
                <a:latin typeface="Constantia" pitchFamily="18" charset="0"/>
              </a:rPr>
              <a:t>and the movement of organelles</a:t>
            </a:r>
          </a:p>
          <a:p>
            <a:pPr marL="609600" indent="-609600" eaLnBrk="1" hangingPunct="1">
              <a:buFont typeface="Wingdings 2" pitchFamily="18" charset="2"/>
              <a:buNone/>
              <a:defRPr/>
            </a:pPr>
            <a:endParaRPr lang="en-GB" altLang="en-US" dirty="0">
              <a:solidFill>
                <a:schemeClr val="bg1"/>
              </a:solidFill>
              <a:latin typeface="Constantia" pitchFamily="18" charset="0"/>
            </a:endParaRPr>
          </a:p>
          <a:p>
            <a:pPr marL="609600" indent="-609600" eaLnBrk="1" hangingPunct="1">
              <a:buFont typeface="Wingdings 2" pitchFamily="18" charset="2"/>
              <a:buNone/>
              <a:defRPr/>
            </a:pPr>
            <a:endParaRPr lang="en-GB" altLang="en-US" dirty="0">
              <a:solidFill>
                <a:schemeClr val="bg1"/>
              </a:solidFill>
              <a:latin typeface="Constantia" pitchFamily="18" charset="0"/>
            </a:endParaRPr>
          </a:p>
          <a:p>
            <a:pPr marL="609600" indent="-609600" eaLnBrk="1" hangingPunct="1">
              <a:buFont typeface="Wingdings 2" pitchFamily="18" charset="2"/>
              <a:buNone/>
              <a:defRPr/>
            </a:pPr>
            <a:r>
              <a:rPr lang="en-GB" altLang="en-US" dirty="0">
                <a:solidFill>
                  <a:schemeClr val="bg1"/>
                </a:solidFill>
                <a:latin typeface="Constantia" pitchFamily="18" charset="0"/>
              </a:rPr>
              <a:t>Includes structures:</a:t>
            </a:r>
          </a:p>
          <a:p>
            <a:pPr eaLnBrk="1" hangingPunct="1">
              <a:defRPr/>
            </a:pPr>
            <a:r>
              <a:rPr lang="en-GB" altLang="en-US" dirty="0">
                <a:solidFill>
                  <a:schemeClr val="bg1"/>
                </a:solidFill>
                <a:latin typeface="Constantia" pitchFamily="18" charset="0"/>
              </a:rPr>
              <a:t>Microfilaments</a:t>
            </a:r>
          </a:p>
          <a:p>
            <a:pPr eaLnBrk="1" hangingPunct="1">
              <a:defRPr/>
            </a:pPr>
            <a:r>
              <a:rPr lang="en-GB" altLang="en-US" dirty="0">
                <a:solidFill>
                  <a:schemeClr val="bg1"/>
                </a:solidFill>
                <a:latin typeface="Constantia" pitchFamily="18" charset="0"/>
              </a:rPr>
              <a:t>Microtubules</a:t>
            </a:r>
          </a:p>
          <a:p>
            <a:pPr eaLnBrk="1" hangingPunct="1">
              <a:defRPr/>
            </a:pPr>
            <a:r>
              <a:rPr lang="en-GB" altLang="en-US" dirty="0">
                <a:solidFill>
                  <a:schemeClr val="bg1"/>
                </a:solidFill>
                <a:latin typeface="Constantia" pitchFamily="18" charset="0"/>
              </a:rPr>
              <a:t>Intermediate filaments</a:t>
            </a:r>
            <a:endParaRPr lang="en-US" altLang="en-US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35844" name="Picture 5" descr="Резултат слика за cytoskeleton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7773" y="1872233"/>
            <a:ext cx="313213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7" descr="Резултат слика за cytoskeleton imag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4320158"/>
            <a:ext cx="450056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74688" y="341313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sr-Latn-RS" altLang="en-US" b="1" dirty="0" err="1">
                <a:solidFill>
                  <a:schemeClr val="bg1"/>
                </a:solidFill>
                <a:latin typeface="Constantia" pitchFamily="18" charset="0"/>
              </a:rPr>
              <a:t>Centriole</a:t>
            </a:r>
            <a:r>
              <a:rPr lang="sr-Cyrl-CS" altLang="en-US" b="1" dirty="0">
                <a:solidFill>
                  <a:schemeClr val="bg1"/>
                </a:solidFill>
                <a:latin typeface="Constantia" pitchFamily="18" charset="0"/>
              </a:rPr>
              <a:t>-</a:t>
            </a:r>
            <a:r>
              <a:rPr lang="sr-Latn-RS" altLang="en-US" b="1" dirty="0" err="1">
                <a:solidFill>
                  <a:schemeClr val="bg1"/>
                </a:solidFill>
                <a:latin typeface="Constantia" pitchFamily="18" charset="0"/>
              </a:rPr>
              <a:t>centrosome</a:t>
            </a:r>
            <a:endParaRPr lang="en-US" altLang="en-US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6867" name="Rectangle 4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107950" y="1628775"/>
            <a:ext cx="5904210" cy="52292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On the cross section - 9 groups of 3 microtubules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Triplets are arranged radially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GB" altLang="en-US" sz="2000" dirty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They play a </a:t>
            </a:r>
            <a:r>
              <a:rPr lang="en-GB" altLang="en-US" sz="2000" b="1" dirty="0">
                <a:solidFill>
                  <a:schemeClr val="bg1"/>
                </a:solidFill>
                <a:latin typeface="Constantia" pitchFamily="18" charset="0"/>
              </a:rPr>
              <a:t>role in cell division </a:t>
            </a: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- in the formation of the division spindle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GB" altLang="en-US" sz="2000" dirty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They are located </a:t>
            </a:r>
            <a:r>
              <a:rPr lang="en-GB" altLang="en-US" sz="2000" b="1" dirty="0">
                <a:solidFill>
                  <a:schemeClr val="bg1"/>
                </a:solidFill>
                <a:latin typeface="Constantia" pitchFamily="18" charset="0"/>
              </a:rPr>
              <a:t>near the nucleus </a:t>
            </a: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- centrosome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GB" altLang="en-US" sz="2000" dirty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000" dirty="0" err="1">
                <a:solidFill>
                  <a:schemeClr val="bg1"/>
                </a:solidFill>
                <a:latin typeface="Constantia" pitchFamily="18" charset="0"/>
              </a:rPr>
              <a:t>Diplosome</a:t>
            </a: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 - 2 centrioles build the centrosome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GB" altLang="en-US" sz="2000" dirty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They are only found in </a:t>
            </a:r>
            <a:r>
              <a:rPr lang="en-GB" altLang="en-US" sz="2000" b="1" dirty="0">
                <a:solidFill>
                  <a:schemeClr val="bg1"/>
                </a:solidFill>
                <a:latin typeface="Constantia" pitchFamily="18" charset="0"/>
              </a:rPr>
              <a:t>animal</a:t>
            </a: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 cells</a:t>
            </a:r>
            <a:endParaRPr lang="en-US" altLang="en-US" sz="20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36868" name="Picture 8" descr="Резултат слика за centrioles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5951" y="4697412"/>
            <a:ext cx="447833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10" descr="Резултат слика за centrioles image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91250" y="1384300"/>
            <a:ext cx="2844800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6"/>
          <p:cNvSpPr txBox="1">
            <a:spLocks noChangeArrowheads="1"/>
          </p:cNvSpPr>
          <p:nvPr/>
        </p:nvSpPr>
        <p:spPr bwMode="auto">
          <a:xfrm>
            <a:off x="-138088" y="0"/>
            <a:ext cx="4724400" cy="588963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RS" altLang="en-US" sz="3200" dirty="0" err="1">
                <a:solidFill>
                  <a:srgbClr val="CC0066"/>
                </a:solidFill>
                <a:latin typeface="Arial Black" pitchFamily="34" charset="0"/>
              </a:rPr>
              <a:t>Cilium</a:t>
            </a:r>
            <a:r>
              <a:rPr lang="sr-Cyrl-CS" altLang="en-US" sz="3200" dirty="0">
                <a:solidFill>
                  <a:srgbClr val="CC0066"/>
                </a:solidFill>
                <a:latin typeface="Arial Black" pitchFamily="34" charset="0"/>
              </a:rPr>
              <a:t> </a:t>
            </a:r>
            <a:r>
              <a:rPr lang="sr-Latn-RS" altLang="en-US" sz="3200" dirty="0" err="1">
                <a:solidFill>
                  <a:srgbClr val="CC0066"/>
                </a:solidFill>
                <a:latin typeface="Arial Black" pitchFamily="34" charset="0"/>
              </a:rPr>
              <a:t>and</a:t>
            </a:r>
            <a:r>
              <a:rPr lang="sr-Cyrl-CS" altLang="en-US" sz="3200" dirty="0">
                <a:solidFill>
                  <a:srgbClr val="CC0066"/>
                </a:solidFill>
                <a:latin typeface="Arial Black" pitchFamily="34" charset="0"/>
              </a:rPr>
              <a:t> </a:t>
            </a:r>
            <a:r>
              <a:rPr lang="sr-Latn-RS" altLang="en-US" sz="3200" dirty="0" err="1">
                <a:solidFill>
                  <a:srgbClr val="CC0066"/>
                </a:solidFill>
                <a:latin typeface="Arial Black" pitchFamily="34" charset="0"/>
              </a:rPr>
              <a:t>flagella</a:t>
            </a:r>
            <a:endParaRPr lang="en-US" altLang="en-US" sz="3200" dirty="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37891" name="Text Box 7"/>
          <p:cNvSpPr txBox="1">
            <a:spLocks noChangeArrowheads="1"/>
          </p:cNvSpPr>
          <p:nvPr/>
        </p:nvSpPr>
        <p:spPr bwMode="auto">
          <a:xfrm>
            <a:off x="7315200" y="5334000"/>
            <a:ext cx="1828800" cy="527050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 sz="1400">
                <a:solidFill>
                  <a:srgbClr val="CC0066"/>
                </a:solidFill>
                <a:latin typeface="Arial Black" pitchFamily="34" charset="0"/>
              </a:rPr>
              <a:t>Структура базалног тела</a:t>
            </a:r>
            <a:endParaRPr lang="en-US" altLang="en-US" sz="1400">
              <a:solidFill>
                <a:srgbClr val="CC0066"/>
              </a:solidFill>
              <a:latin typeface="Arial Black" pitchFamily="34" charset="0"/>
            </a:endParaRPr>
          </a:p>
        </p:txBody>
      </p:sp>
      <p:pic>
        <p:nvPicPr>
          <p:cNvPr id="37892" name="Picture 10" descr="cili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9800" y="-152400"/>
            <a:ext cx="43942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20" descr="Image11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609600"/>
            <a:ext cx="4040188" cy="3005138"/>
          </a:xfrm>
          <a:noFill/>
        </p:spPr>
      </p:pic>
      <p:pic>
        <p:nvPicPr>
          <p:cNvPr id="37895" name="Picture 24" descr="flagella106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52400" y="3302000"/>
            <a:ext cx="4597400" cy="3556000"/>
          </a:xfrm>
          <a:noFill/>
        </p:spPr>
      </p:pic>
    </p:spTree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en-GB" sz="3600" dirty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>Plant cell organelles</a:t>
            </a:r>
            <a:endParaRPr sz="3600" dirty="0">
              <a:solidFill>
                <a:schemeClr val="bg1"/>
              </a:solidFill>
              <a:effectLst/>
              <a:latin typeface="Constantia" panose="02030602050306030303" pitchFamily="18" charset="0"/>
            </a:endParaRPr>
          </a:p>
        </p:txBody>
      </p:sp>
      <p:sp>
        <p:nvSpPr>
          <p:cNvPr id="38915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pPr marL="457200" indent="-457200">
              <a:buFont typeface="Wingdings 2" pitchFamily="18" charset="2"/>
              <a:buAutoNum type="arabicPeriod"/>
            </a:pPr>
            <a:r>
              <a:rPr lang="en-US" altLang="en-US" dirty="0">
                <a:solidFill>
                  <a:schemeClr val="bg1"/>
                </a:solidFill>
                <a:latin typeface="Constantia" pitchFamily="18" charset="0"/>
              </a:rPr>
              <a:t>Chloroplasts</a:t>
            </a:r>
          </a:p>
          <a:p>
            <a:pPr marL="457200" indent="-457200">
              <a:buFont typeface="Wingdings 2" pitchFamily="18" charset="2"/>
              <a:buAutoNum type="arabicPeriod"/>
            </a:pPr>
            <a:r>
              <a:rPr lang="en-US" altLang="en-US" dirty="0">
                <a:solidFill>
                  <a:schemeClr val="bg1"/>
                </a:solidFill>
                <a:latin typeface="Constantia" pitchFamily="18" charset="0"/>
              </a:rPr>
              <a:t>Vacuoles</a:t>
            </a:r>
          </a:p>
          <a:p>
            <a:pPr marL="457200" indent="-457200">
              <a:buFont typeface="Wingdings 2" pitchFamily="18" charset="2"/>
              <a:buAutoNum type="arabicPeriod"/>
            </a:pPr>
            <a:r>
              <a:rPr lang="en-US" altLang="en-US" dirty="0">
                <a:solidFill>
                  <a:schemeClr val="bg1"/>
                </a:solidFill>
                <a:latin typeface="Constantia" pitchFamily="18" charset="0"/>
              </a:rPr>
              <a:t>Cell wall</a:t>
            </a:r>
          </a:p>
        </p:txBody>
      </p:sp>
    </p:spTree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772400" cy="136245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sr-Latn-RS" dirty="0" err="1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>Chloroplasts</a:t>
            </a:r>
            <a:endParaRPr dirty="0">
              <a:solidFill>
                <a:schemeClr val="bg1"/>
              </a:solidFill>
              <a:effectLst/>
              <a:latin typeface="Constantia" panose="020306020503060303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388" y="1876425"/>
            <a:ext cx="4752975" cy="47688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Chloroplasts are the most characteristic organelles of green plant cells and green algae.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They vary in size and shape and often migrate from one place to another in the cell.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They are similar to mitochondria, but contain a third membrane - the thylakoid membrane, which contains pigments and enzymes that participate in the capture of light energy and the formation of ATP.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The interior is filled with a matrix that contains chloroplast DNA and ribosomes.</a:t>
            </a:r>
            <a:endParaRPr lang="sr-Cyrl-R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sr-Cyrl-RS" dirty="0">
              <a:solidFill>
                <a:schemeClr val="bg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  <a:defRPr/>
            </a:pPr>
            <a:endParaRPr lang="sr-Cyrl-RS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9940" name="Picture 2" descr="Резултат слика за mitochondria vs chloroplast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2133600"/>
            <a:ext cx="401955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333375"/>
            <a:ext cx="8229600" cy="1011238"/>
          </a:xfrm>
        </p:spPr>
        <p:txBody>
          <a:bodyPr/>
          <a:lstStyle/>
          <a:p>
            <a:pPr algn="ctr"/>
            <a:r>
              <a:rPr lang="sr-Latn-RS" altLang="en-US" b="1" dirty="0" err="1">
                <a:solidFill>
                  <a:schemeClr val="tx1"/>
                </a:solidFill>
                <a:latin typeface="Constantia" pitchFamily="18" charset="0"/>
              </a:rPr>
              <a:t>Vacuole</a:t>
            </a:r>
            <a:endParaRPr lang="en-US" altLang="en-US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40963" name="Rectangle 6"/>
          <p:cNvSpPr>
            <a:spLocks noGrp="1"/>
          </p:cNvSpPr>
          <p:nvPr>
            <p:ph type="body" idx="4294967295"/>
          </p:nvPr>
        </p:nvSpPr>
        <p:spPr>
          <a:xfrm>
            <a:off x="2051720" y="1452141"/>
            <a:ext cx="5256212" cy="2663825"/>
          </a:xfrm>
        </p:spPr>
        <p:txBody>
          <a:bodyPr/>
          <a:lstStyle/>
          <a:p>
            <a:r>
              <a:rPr lang="en-GB" altLang="en-US" sz="2400" dirty="0">
                <a:latin typeface="Constantia" pitchFamily="18" charset="0"/>
              </a:rPr>
              <a:t>vacuole membrane – </a:t>
            </a:r>
            <a:r>
              <a:rPr lang="en-GB" altLang="en-US" sz="2400" b="1" dirty="0">
                <a:latin typeface="Constantia" pitchFamily="18" charset="0"/>
              </a:rPr>
              <a:t>tonoplast</a:t>
            </a:r>
          </a:p>
          <a:p>
            <a:r>
              <a:rPr lang="en-GB" altLang="en-US" sz="2400" dirty="0">
                <a:latin typeface="Constantia" pitchFamily="18" charset="0"/>
              </a:rPr>
              <a:t>storage sites for various metabolites</a:t>
            </a:r>
          </a:p>
          <a:p>
            <a:r>
              <a:rPr lang="en-GB" altLang="en-US" sz="2400" dirty="0">
                <a:latin typeface="Constantia" pitchFamily="18" charset="0"/>
              </a:rPr>
              <a:t>may contain dissolved pigments</a:t>
            </a:r>
            <a:endParaRPr lang="en-US" altLang="en-US" sz="2400" dirty="0">
              <a:latin typeface="Constantia" pitchFamily="18" charset="0"/>
            </a:endParaRPr>
          </a:p>
        </p:txBody>
      </p:sp>
      <p:pic>
        <p:nvPicPr>
          <p:cNvPr id="2050" name="Picture 2" descr="Molecular Expressions Cell Biology: Plant Cell Structure - Vacuoles">
            <a:extLst>
              <a:ext uri="{FF2B5EF4-FFF2-40B4-BE49-F238E27FC236}">
                <a16:creationId xmlns:a16="http://schemas.microsoft.com/office/drawing/2014/main" id="{8017E883-166A-057C-1745-318C98F94C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85"/>
          <a:stretch/>
        </p:blipFill>
        <p:spPr bwMode="auto">
          <a:xfrm>
            <a:off x="2627784" y="3192762"/>
            <a:ext cx="4248472" cy="3626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blinds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algn="ctr"/>
            <a:r>
              <a:rPr lang="sr-Latn-RS" altLang="en-US" b="1">
                <a:solidFill>
                  <a:schemeClr val="tx1"/>
                </a:solidFill>
                <a:latin typeface="Constantia" pitchFamily="18" charset="0"/>
              </a:rPr>
              <a:t>CELL WALL</a:t>
            </a:r>
            <a:endParaRPr lang="en-US" altLang="en-US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41987" name="Rectangle 3"/>
          <p:cNvSpPr>
            <a:spLocks noGrp="1"/>
          </p:cNvSpPr>
          <p:nvPr>
            <p:ph type="body" sz="half" idx="4294967295"/>
          </p:nvPr>
        </p:nvSpPr>
        <p:spPr>
          <a:xfrm>
            <a:off x="107950" y="2276475"/>
            <a:ext cx="4176713" cy="4389438"/>
          </a:xfrm>
        </p:spPr>
        <p:txBody>
          <a:bodyPr/>
          <a:lstStyle/>
          <a:p>
            <a:pPr marL="495300" indent="-495300"/>
            <a:r>
              <a:rPr lang="sr-Latn-RS" altLang="en-US" sz="2000" dirty="0" err="1">
                <a:latin typeface="Constantia" pitchFamily="18" charset="0"/>
              </a:rPr>
              <a:t>cellulose</a:t>
            </a:r>
            <a:endParaRPr lang="sr-Cyrl-CS" altLang="en-US" sz="2000" dirty="0">
              <a:latin typeface="Constantia" pitchFamily="18" charset="0"/>
            </a:endParaRPr>
          </a:p>
          <a:p>
            <a:pPr marL="495300" indent="-495300"/>
            <a:endParaRPr lang="sr-Cyrl-CS" altLang="en-US" sz="1200" dirty="0">
              <a:latin typeface="Constantia" pitchFamily="18" charset="0"/>
            </a:endParaRPr>
          </a:p>
          <a:p>
            <a:pPr marL="495300" indent="-495300"/>
            <a:r>
              <a:rPr lang="sr-Latn-RS" altLang="en-US" sz="2000" dirty="0" err="1">
                <a:latin typeface="Constantia" pitchFamily="18" charset="0"/>
              </a:rPr>
              <a:t>composed</a:t>
            </a:r>
            <a:r>
              <a:rPr lang="sr-Latn-RS" altLang="en-US" sz="2000" dirty="0">
                <a:latin typeface="Constantia" pitchFamily="18" charset="0"/>
              </a:rPr>
              <a:t> </a:t>
            </a:r>
            <a:r>
              <a:rPr lang="sr-Latn-RS" altLang="en-US" sz="2000" dirty="0" err="1">
                <a:latin typeface="Constantia" pitchFamily="18" charset="0"/>
              </a:rPr>
              <a:t>of</a:t>
            </a:r>
            <a:r>
              <a:rPr lang="sr-Cyrl-CS" altLang="en-US" sz="2000" dirty="0">
                <a:latin typeface="Constantia" pitchFamily="18" charset="0"/>
              </a:rPr>
              <a:t>:</a:t>
            </a:r>
          </a:p>
          <a:p>
            <a:pPr marL="850900" lvl="1" indent="-457200">
              <a:buFont typeface="Wingdings 2" pitchFamily="18" charset="2"/>
              <a:buAutoNum type="arabicPeriod"/>
            </a:pPr>
            <a:r>
              <a:rPr lang="en-GB" altLang="en-US" sz="1800" dirty="0">
                <a:latin typeface="Constantia" pitchFamily="18" charset="0"/>
              </a:rPr>
              <a:t>middle lamella (intercellular substance)</a:t>
            </a:r>
          </a:p>
          <a:p>
            <a:pPr marL="850900" lvl="1" indent="-457200">
              <a:buFont typeface="Wingdings 2" pitchFamily="18" charset="2"/>
              <a:buAutoNum type="arabicPeriod"/>
            </a:pPr>
            <a:r>
              <a:rPr lang="en-GB" altLang="en-US" sz="1800" dirty="0">
                <a:latin typeface="Constantia" pitchFamily="18" charset="0"/>
              </a:rPr>
              <a:t>primary wall (cellulose)</a:t>
            </a:r>
          </a:p>
          <a:p>
            <a:pPr marL="850900" lvl="1" indent="-457200">
              <a:buFont typeface="Wingdings 2" pitchFamily="18" charset="2"/>
              <a:buAutoNum type="arabicPeriod"/>
            </a:pPr>
            <a:r>
              <a:rPr lang="en-GB" altLang="en-US" sz="1800" dirty="0">
                <a:latin typeface="Constantia" pitchFamily="18" charset="0"/>
              </a:rPr>
              <a:t>secondary wall (when the cell stops growing)</a:t>
            </a:r>
          </a:p>
          <a:p>
            <a:pPr marL="850900" lvl="1" indent="-457200">
              <a:buFont typeface="Wingdings 2" pitchFamily="18" charset="2"/>
              <a:buAutoNum type="arabicPeriod"/>
            </a:pPr>
            <a:endParaRPr lang="en-GB" altLang="en-US" sz="1800" dirty="0">
              <a:latin typeface="Constantia" pitchFamily="18" charset="0"/>
            </a:endParaRPr>
          </a:p>
          <a:p>
            <a:pPr marL="393700" lvl="1" indent="0">
              <a:buNone/>
            </a:pPr>
            <a:r>
              <a:rPr lang="en-GB" altLang="en-US" sz="1800" b="1" dirty="0">
                <a:latin typeface="Constantia" pitchFamily="18" charset="0"/>
              </a:rPr>
              <a:t>plasmodesmata</a:t>
            </a:r>
            <a:endParaRPr lang="en-US" altLang="en-US" sz="2000" b="1" dirty="0">
              <a:latin typeface="Constantia" pitchFamily="18" charset="0"/>
            </a:endParaRPr>
          </a:p>
        </p:txBody>
      </p:sp>
      <p:pic>
        <p:nvPicPr>
          <p:cNvPr id="3074" name="Picture 2" descr="Cell Wall Structure and Function">
            <a:extLst>
              <a:ext uri="{FF2B5EF4-FFF2-40B4-BE49-F238E27FC236}">
                <a16:creationId xmlns:a16="http://schemas.microsoft.com/office/drawing/2014/main" id="{83D4D047-91A8-A46F-1BC8-ACEA4B196C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142" y="1988840"/>
            <a:ext cx="4296956" cy="248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Plasmodesmata Structure Diagram">
            <a:extLst>
              <a:ext uri="{FF2B5EF4-FFF2-40B4-BE49-F238E27FC236}">
                <a16:creationId xmlns:a16="http://schemas.microsoft.com/office/drawing/2014/main" id="{A4FD279E-D52E-AB08-1CE8-C6EB8CF643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34"/>
          <a:stretch/>
        </p:blipFill>
        <p:spPr bwMode="auto">
          <a:xfrm>
            <a:off x="4583113" y="4814219"/>
            <a:ext cx="4296956" cy="1783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blind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/>
            <a:r>
              <a:rPr lang="en-GB" altLang="en-US" sz="4600" b="1" dirty="0">
                <a:solidFill>
                  <a:schemeClr val="bg1"/>
                </a:solidFill>
                <a:latin typeface="Constantia" pitchFamily="18" charset="0"/>
              </a:rPr>
              <a:t>Principles of cell theory</a:t>
            </a:r>
            <a:r>
              <a:rPr lang="sr-Cyrl-CS" altLang="en-US" sz="4600" b="1" dirty="0">
                <a:solidFill>
                  <a:schemeClr val="bg1"/>
                </a:solidFill>
                <a:latin typeface="Constantia" pitchFamily="18" charset="0"/>
              </a:rPr>
              <a:t>:</a:t>
            </a:r>
            <a:br>
              <a:rPr lang="sr-Cyrl-CS" altLang="en-US" sz="4600" b="1" dirty="0">
                <a:solidFill>
                  <a:schemeClr val="bg1"/>
                </a:solidFill>
                <a:latin typeface="Constantia" pitchFamily="18" charset="0"/>
              </a:rPr>
            </a:br>
            <a:endParaRPr lang="en-US" altLang="en-US" sz="46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395536" y="2348880"/>
            <a:ext cx="8229600" cy="4389437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GB" altLang="en-US" sz="2400" b="1" dirty="0">
                <a:solidFill>
                  <a:schemeClr val="bg1"/>
                </a:solidFill>
                <a:latin typeface="Constantia" pitchFamily="18" charset="0"/>
              </a:rPr>
              <a:t>Every organism is made up of one or more cells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endParaRPr lang="en-GB" altLang="en-US" sz="2400" b="1" dirty="0">
              <a:solidFill>
                <a:schemeClr val="bg1"/>
              </a:solidFill>
              <a:latin typeface="Constantia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GB" altLang="en-US" sz="2400" b="1" dirty="0">
                <a:solidFill>
                  <a:schemeClr val="bg1"/>
                </a:solidFill>
                <a:latin typeface="Constantia" pitchFamily="18" charset="0"/>
              </a:rPr>
              <a:t>Cells are the basic units of structure and function of an organism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endParaRPr lang="en-GB" altLang="en-US" sz="2400" b="1" dirty="0">
              <a:solidFill>
                <a:schemeClr val="bg1"/>
              </a:solidFill>
              <a:latin typeface="Constantia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GB" altLang="en-US" sz="2400" b="1" dirty="0">
                <a:solidFill>
                  <a:schemeClr val="bg1"/>
                </a:solidFill>
                <a:latin typeface="Constantia" pitchFamily="18" charset="0"/>
              </a:rPr>
              <a:t>Cells are only formed by the division of existing cells.</a:t>
            </a:r>
            <a:endParaRPr lang="en-US" altLang="en-US" sz="2400" b="1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 sz="quarter" idx="4294967295"/>
          </p:nvPr>
        </p:nvSpPr>
        <p:spPr>
          <a:xfrm>
            <a:off x="609600" y="303213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en-GB" altLang="en-US" b="1" dirty="0">
                <a:solidFill>
                  <a:schemeClr val="bg1"/>
                </a:solidFill>
                <a:latin typeface="Constantia" pitchFamily="18" charset="0"/>
              </a:rPr>
              <a:t>Cell diversity</a:t>
            </a:r>
            <a:endParaRPr lang="en-US" altLang="en-US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10243" name="Picture 13" descr="View Image">
            <a:hlinkClick r:id="rId2"/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248400" y="1371600"/>
            <a:ext cx="2568575" cy="2005013"/>
          </a:xfrm>
        </p:spPr>
      </p:pic>
      <p:pic>
        <p:nvPicPr>
          <p:cNvPr id="10244" name="Picture 17" descr="Red Blood Cells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28600" y="4038600"/>
            <a:ext cx="2668588" cy="2000250"/>
          </a:xfrm>
          <a:noFill/>
        </p:spPr>
      </p:pic>
      <p:pic>
        <p:nvPicPr>
          <p:cNvPr id="10245" name="Picture 21" descr="cells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124200" y="4151313"/>
            <a:ext cx="2762250" cy="2119312"/>
          </a:xfrm>
          <a:noFill/>
        </p:spPr>
      </p:pic>
      <p:pic>
        <p:nvPicPr>
          <p:cNvPr id="10246" name="Picture 5" descr="61452_Amoeba_l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1447800"/>
            <a:ext cx="1955800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View Image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0400" y="1524000"/>
            <a:ext cx="238125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Text Box 9"/>
          <p:cNvSpPr txBox="1">
            <a:spLocks noChangeArrowheads="1"/>
          </p:cNvSpPr>
          <p:nvPr/>
        </p:nvSpPr>
        <p:spPr bwMode="auto">
          <a:xfrm>
            <a:off x="641524" y="3573462"/>
            <a:ext cx="1143000" cy="314325"/>
          </a:xfrm>
          <a:prstGeom prst="rect">
            <a:avLst/>
          </a:prstGeom>
          <a:noFill/>
          <a:ln w="9525">
            <a:solidFill>
              <a:srgbClr val="FFCC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400" dirty="0">
                <a:solidFill>
                  <a:schemeClr val="accent1"/>
                </a:solidFill>
                <a:latin typeface="Arial Black" pitchFamily="34" charset="0"/>
              </a:rPr>
              <a:t>Amoeba</a:t>
            </a:r>
            <a:endParaRPr lang="en-US" altLang="en-US" sz="14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0249" name="Text Box 11"/>
          <p:cNvSpPr txBox="1">
            <a:spLocks noChangeArrowheads="1"/>
          </p:cNvSpPr>
          <p:nvPr/>
        </p:nvSpPr>
        <p:spPr bwMode="auto">
          <a:xfrm>
            <a:off x="3635375" y="3573463"/>
            <a:ext cx="1460500" cy="314325"/>
          </a:xfrm>
          <a:prstGeom prst="rect">
            <a:avLst/>
          </a:prstGeom>
          <a:noFill/>
          <a:ln w="9525">
            <a:solidFill>
              <a:srgbClr val="FFCC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400" dirty="0">
                <a:solidFill>
                  <a:schemeClr val="accent1"/>
                </a:solidFill>
                <a:latin typeface="Arial Black" pitchFamily="34" charset="0"/>
              </a:rPr>
              <a:t>Bacteria</a:t>
            </a:r>
            <a:endParaRPr lang="en-US" altLang="en-US" sz="14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0250" name="Text Box 15"/>
          <p:cNvSpPr txBox="1">
            <a:spLocks noChangeArrowheads="1"/>
          </p:cNvSpPr>
          <p:nvPr/>
        </p:nvSpPr>
        <p:spPr bwMode="auto">
          <a:xfrm>
            <a:off x="6934200" y="3429000"/>
            <a:ext cx="1143000" cy="307777"/>
          </a:xfrm>
          <a:prstGeom prst="rect">
            <a:avLst/>
          </a:prstGeom>
          <a:noFill/>
          <a:ln w="9525">
            <a:solidFill>
              <a:srgbClr val="FFCC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RS" altLang="en-US" sz="1400" dirty="0" err="1">
                <a:solidFill>
                  <a:schemeClr val="accent1"/>
                </a:solidFill>
                <a:latin typeface="Arial Black" pitchFamily="34" charset="0"/>
              </a:rPr>
              <a:t>Plant</a:t>
            </a:r>
            <a:r>
              <a:rPr lang="sr-Latn-RS" altLang="en-US" sz="1400" dirty="0">
                <a:solidFill>
                  <a:schemeClr val="accent1"/>
                </a:solidFill>
                <a:latin typeface="Arial Black" pitchFamily="34" charset="0"/>
              </a:rPr>
              <a:t> </a:t>
            </a:r>
            <a:r>
              <a:rPr lang="sr-Latn-RS" altLang="en-US" sz="1400" dirty="0" err="1">
                <a:solidFill>
                  <a:schemeClr val="accent1"/>
                </a:solidFill>
                <a:latin typeface="Arial Black" pitchFamily="34" charset="0"/>
              </a:rPr>
              <a:t>cell</a:t>
            </a:r>
            <a:endParaRPr lang="en-US" altLang="en-US" sz="14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0251" name="Text Box 19"/>
          <p:cNvSpPr txBox="1">
            <a:spLocks noChangeArrowheads="1"/>
          </p:cNvSpPr>
          <p:nvPr/>
        </p:nvSpPr>
        <p:spPr bwMode="auto">
          <a:xfrm>
            <a:off x="609600" y="6248400"/>
            <a:ext cx="1585913" cy="314325"/>
          </a:xfrm>
          <a:prstGeom prst="rect">
            <a:avLst/>
          </a:prstGeom>
          <a:noFill/>
          <a:ln w="9525">
            <a:solidFill>
              <a:srgbClr val="FFCC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400" dirty="0">
                <a:solidFill>
                  <a:schemeClr val="accent1"/>
                </a:solidFill>
                <a:latin typeface="Arial Black" pitchFamily="34" charset="0"/>
              </a:rPr>
              <a:t>Erythrocytes</a:t>
            </a:r>
            <a:endParaRPr lang="en-US" altLang="en-US" sz="14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0252" name="Text Box 25"/>
          <p:cNvSpPr txBox="1">
            <a:spLocks noChangeArrowheads="1"/>
          </p:cNvSpPr>
          <p:nvPr/>
        </p:nvSpPr>
        <p:spPr bwMode="auto">
          <a:xfrm>
            <a:off x="3708399" y="6330950"/>
            <a:ext cx="1387475" cy="307777"/>
          </a:xfrm>
          <a:prstGeom prst="rect">
            <a:avLst/>
          </a:prstGeom>
          <a:noFill/>
          <a:ln w="9525">
            <a:solidFill>
              <a:srgbClr val="FFCCCC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400" dirty="0">
                <a:solidFill>
                  <a:schemeClr val="accent1"/>
                </a:solidFill>
                <a:latin typeface="Arial Black" pitchFamily="34" charset="0"/>
              </a:rPr>
              <a:t>Nerve cell</a:t>
            </a:r>
            <a:endParaRPr lang="en-US" altLang="en-US" sz="14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pic>
        <p:nvPicPr>
          <p:cNvPr id="10253" name="Picture 27" descr="View Image">
            <a:hlinkClick r:id="rId9"/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10" cstate="print"/>
          <a:srcRect/>
          <a:stretch>
            <a:fillRect/>
          </a:stretch>
        </p:blipFill>
        <p:spPr>
          <a:xfrm>
            <a:off x="6096000" y="3962400"/>
            <a:ext cx="2919413" cy="2189163"/>
          </a:xfrm>
        </p:spPr>
      </p:pic>
      <p:sp>
        <p:nvSpPr>
          <p:cNvPr id="10254" name="Text Box 29"/>
          <p:cNvSpPr txBox="1">
            <a:spLocks noChangeArrowheads="1"/>
          </p:cNvSpPr>
          <p:nvPr/>
        </p:nvSpPr>
        <p:spPr bwMode="auto">
          <a:xfrm>
            <a:off x="6858000" y="6324600"/>
            <a:ext cx="1143000" cy="314325"/>
          </a:xfrm>
          <a:prstGeom prst="rect">
            <a:avLst/>
          </a:prstGeom>
          <a:noFill/>
          <a:ln w="9525">
            <a:solidFill>
              <a:srgbClr val="FFCC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400" dirty="0">
                <a:solidFill>
                  <a:schemeClr val="accent1"/>
                </a:solidFill>
                <a:latin typeface="Arial Black" pitchFamily="34" charset="0"/>
              </a:rPr>
              <a:t>Yeast</a:t>
            </a:r>
            <a:endParaRPr lang="en-US" altLang="en-US" sz="1400" dirty="0">
              <a:solidFill>
                <a:schemeClr val="accent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>
              <a:defRPr/>
            </a:pPr>
            <a:r>
              <a:rPr lang="en-GB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anose="02030602050306030303" pitchFamily="18" charset="0"/>
              </a:rPr>
              <a:t>The diversity of cells in an organism by:</a:t>
            </a:r>
            <a:endParaRPr lang="en-US" altLang="en-US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sr-Cyrl-CS" altLang="en-US" dirty="0"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GB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shape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GB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size and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GB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internal organization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en-GB" alt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marL="0" indent="0" eaLnBrk="1" hangingPunct="1">
              <a:buNone/>
              <a:defRPr/>
            </a:pPr>
            <a:r>
              <a:rPr lang="en-GB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The human body is made up of about 300 different types of cells.</a:t>
            </a:r>
            <a:endParaRPr lang="en-US" alt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36563" y="254000"/>
            <a:ext cx="8229600" cy="1143000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en-GB" altLang="en-US" b="1" dirty="0">
                <a:solidFill>
                  <a:schemeClr val="bg1"/>
                </a:solidFill>
                <a:latin typeface="Constantia" pitchFamily="18" charset="0"/>
              </a:rPr>
              <a:t>Types of human cells</a:t>
            </a:r>
            <a:endParaRPr lang="en-US" altLang="en-US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12291" name="Picture 5" descr="cell%2520typ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387475"/>
            <a:ext cx="7121525" cy="5461000"/>
          </a:xfrm>
          <a:prstGeom prst="rect">
            <a:avLst/>
          </a:prstGeom>
          <a:solidFill>
            <a:srgbClr val="33CCCC"/>
          </a:solidFill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3635375" y="1397000"/>
            <a:ext cx="2232025" cy="2317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/>
            <a:r>
              <a:rPr lang="en-GB" altLang="en-US" b="1" dirty="0">
                <a:solidFill>
                  <a:schemeClr val="bg1"/>
                </a:solidFill>
                <a:latin typeface="Constantia" pitchFamily="18" charset="0"/>
              </a:rPr>
              <a:t>Two types of cells</a:t>
            </a:r>
            <a:endParaRPr lang="en-US" altLang="en-US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7418" name="Rectangle 10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en-GB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Prokaryotic</a:t>
            </a:r>
          </a:p>
          <a:p>
            <a:pPr marL="609600" indent="-609600" eaLnBrk="1" hangingPunct="1">
              <a:defRPr/>
            </a:pPr>
            <a:endParaRPr lang="en-GB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marL="609600" indent="-609600" eaLnBrk="1" hangingPunct="1">
              <a:defRPr/>
            </a:pPr>
            <a:r>
              <a:rPr lang="en-GB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Eukaryotic</a:t>
            </a:r>
            <a:endParaRPr lang="en-US" altLang="en-US" sz="3200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7200" y="260350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en-GB" altLang="en-US" b="1" dirty="0">
                <a:solidFill>
                  <a:schemeClr val="bg1"/>
                </a:solidFill>
                <a:latin typeface="Constantia" pitchFamily="18" charset="0"/>
              </a:rPr>
              <a:t>Prokaryotic cell</a:t>
            </a:r>
            <a:endParaRPr lang="en-US" altLang="en-US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4339" name="Rectangle 4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179388" y="1700213"/>
            <a:ext cx="4316412" cy="48244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The basic structural unit of bacteria and blue-green algae.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On the very surface of the cell there is a </a:t>
            </a:r>
            <a:r>
              <a:rPr lang="en-GB" altLang="en-US" sz="2000" b="1" dirty="0">
                <a:solidFill>
                  <a:schemeClr val="bg1"/>
                </a:solidFill>
                <a:latin typeface="Constantia" pitchFamily="18" charset="0"/>
              </a:rPr>
              <a:t>capsule</a:t>
            </a: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, below is the </a:t>
            </a:r>
            <a:r>
              <a:rPr lang="en-GB" altLang="en-US" sz="2000" b="1" dirty="0">
                <a:solidFill>
                  <a:schemeClr val="bg1"/>
                </a:solidFill>
                <a:latin typeface="Constantia" pitchFamily="18" charset="0"/>
              </a:rPr>
              <a:t>cell wall</a:t>
            </a: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, and then the </a:t>
            </a:r>
            <a:r>
              <a:rPr lang="en-GB" altLang="en-US" sz="2000" b="1" dirty="0">
                <a:solidFill>
                  <a:schemeClr val="bg1"/>
                </a:solidFill>
                <a:latin typeface="Constantia" pitchFamily="18" charset="0"/>
              </a:rPr>
              <a:t>cell membrane</a:t>
            </a: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The interior of the cell is filled with </a:t>
            </a:r>
            <a:r>
              <a:rPr lang="en-GB" altLang="en-US" sz="2000" b="1" dirty="0">
                <a:solidFill>
                  <a:schemeClr val="bg1"/>
                </a:solidFill>
                <a:latin typeface="Constantia" pitchFamily="18" charset="0"/>
              </a:rPr>
              <a:t>cytoplasm</a:t>
            </a: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There is no differentiated nucleus - </a:t>
            </a:r>
            <a:r>
              <a:rPr lang="en-GB" altLang="en-US" sz="2000" b="1" dirty="0">
                <a:solidFill>
                  <a:schemeClr val="bg1"/>
                </a:solidFill>
                <a:latin typeface="Constantia" pitchFamily="18" charset="0"/>
              </a:rPr>
              <a:t>nucleoid</a:t>
            </a: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 - part of the cytoplasm where DNA is located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000" b="1" dirty="0">
                <a:solidFill>
                  <a:schemeClr val="bg1"/>
                </a:solidFill>
                <a:latin typeface="Constantia" pitchFamily="18" charset="0"/>
              </a:rPr>
              <a:t>Ribosomes</a:t>
            </a: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 are found in the cytoplasm.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They have organelles for movement - </a:t>
            </a:r>
            <a:r>
              <a:rPr lang="en-GB" altLang="en-US" sz="2000" b="1" dirty="0">
                <a:solidFill>
                  <a:schemeClr val="bg1"/>
                </a:solidFill>
                <a:latin typeface="Constantia" pitchFamily="18" charset="0"/>
              </a:rPr>
              <a:t>flagella</a:t>
            </a:r>
            <a:r>
              <a:rPr lang="en-GB" altLang="en-US" sz="2000" dirty="0">
                <a:solidFill>
                  <a:schemeClr val="bg1"/>
                </a:solidFill>
                <a:latin typeface="Constantia" pitchFamily="18" charset="0"/>
              </a:rPr>
              <a:t>.</a:t>
            </a:r>
            <a:endParaRPr lang="sr-Cyrl-CS" altLang="en-US" sz="2000" dirty="0">
              <a:solidFill>
                <a:srgbClr val="FF0000"/>
              </a:solidFill>
              <a:latin typeface="Constantia" pitchFamily="18" charset="0"/>
            </a:endParaRPr>
          </a:p>
        </p:txBody>
      </p:sp>
      <p:pic>
        <p:nvPicPr>
          <p:cNvPr id="14340" name="Picture 7" descr="prokaryo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905000"/>
            <a:ext cx="4332288" cy="3752850"/>
          </a:xfrm>
          <a:prstGeom prst="rect">
            <a:avLst/>
          </a:prstGeom>
          <a:solidFill>
            <a:srgbClr val="33CC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4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4_Flow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5129</TotalTime>
  <Words>1087</Words>
  <Application>Microsoft Macintosh PowerPoint</Application>
  <PresentationFormat>On-screen Show (4:3)</PresentationFormat>
  <Paragraphs>216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Arial Black</vt:lpstr>
      <vt:lpstr>Calibri</vt:lpstr>
      <vt:lpstr>Constantia</vt:lpstr>
      <vt:lpstr>Wingdings</vt:lpstr>
      <vt:lpstr>Wingdings 2</vt:lpstr>
      <vt:lpstr>4_Flow</vt:lpstr>
      <vt:lpstr>PowerPoint Presentation</vt:lpstr>
      <vt:lpstr>Cell definitions</vt:lpstr>
      <vt:lpstr>PowerPoint Presentation</vt:lpstr>
      <vt:lpstr>Principles of cell theory: </vt:lpstr>
      <vt:lpstr>Cell diversity</vt:lpstr>
      <vt:lpstr>The diversity of cells in an organism by:</vt:lpstr>
      <vt:lpstr>Types of human cells</vt:lpstr>
      <vt:lpstr>Two types of cells</vt:lpstr>
      <vt:lpstr>Prokaryotic cell</vt:lpstr>
      <vt:lpstr>Eukaryotic cell</vt:lpstr>
      <vt:lpstr>CYTOPLASM</vt:lpstr>
      <vt:lpstr>PowerPoint Presentation</vt:lpstr>
      <vt:lpstr>PowerPoint Presentation</vt:lpstr>
      <vt:lpstr>Human cell</vt:lpstr>
      <vt:lpstr>Plant cell</vt:lpstr>
      <vt:lpstr>PowerPoint Presentation</vt:lpstr>
      <vt:lpstr> 1. Granulated ER </vt:lpstr>
      <vt:lpstr>2. Agranular ER  (smooth, without ribosomes):</vt:lpstr>
      <vt:lpstr>Ribosomes</vt:lpstr>
      <vt:lpstr>The ribosome (80S) consists of 2 subunits - a larger (60S) and a smaller (40S) in eukaryotes.</vt:lpstr>
      <vt:lpstr>Golgi apparatus</vt:lpstr>
      <vt:lpstr>PowerPoint Presentation</vt:lpstr>
      <vt:lpstr>Mitochondria</vt:lpstr>
      <vt:lpstr>The inside of the mitochondrion:</vt:lpstr>
      <vt:lpstr>The role of mitochondria</vt:lpstr>
      <vt:lpstr>Lysosomes</vt:lpstr>
      <vt:lpstr> The lysosomal system consists of</vt:lpstr>
      <vt:lpstr>Peroxisome</vt:lpstr>
      <vt:lpstr>PowerPoint Presentation</vt:lpstr>
      <vt:lpstr>Cytoskeleton</vt:lpstr>
      <vt:lpstr>Centriole-centrosome</vt:lpstr>
      <vt:lpstr>PowerPoint Presentation</vt:lpstr>
      <vt:lpstr>Plant cell organelles</vt:lpstr>
      <vt:lpstr>Chloroplasts</vt:lpstr>
      <vt:lpstr>Vacuole</vt:lpstr>
      <vt:lpstr>CELL WALL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MUTACIJE GENA</dc:title>
  <dc:creator>User</dc:creator>
  <cp:lastModifiedBy>Microsoft Office User</cp:lastModifiedBy>
  <cp:revision>223</cp:revision>
  <dcterms:created xsi:type="dcterms:W3CDTF">2005-11-04T21:33:24Z</dcterms:created>
  <dcterms:modified xsi:type="dcterms:W3CDTF">2025-12-18T09:46:15Z</dcterms:modified>
</cp:coreProperties>
</file>